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1398" r:id="rId5"/>
    <p:sldId id="1379" r:id="rId6"/>
    <p:sldId id="1369" r:id="rId7"/>
    <p:sldId id="1490" r:id="rId8"/>
    <p:sldId id="1499" r:id="rId9"/>
    <p:sldId id="1433" r:id="rId10"/>
    <p:sldId id="1494" r:id="rId11"/>
    <p:sldId id="1495" r:id="rId12"/>
    <p:sldId id="1500" r:id="rId13"/>
    <p:sldId id="1501" r:id="rId14"/>
    <p:sldId id="1502" r:id="rId15"/>
    <p:sldId id="1503" r:id="rId16"/>
    <p:sldId id="1504" r:id="rId17"/>
    <p:sldId id="1551" r:id="rId18"/>
    <p:sldId id="1552" r:id="rId19"/>
    <p:sldId id="1553" r:id="rId20"/>
    <p:sldId id="1547" r:id="rId21"/>
    <p:sldId id="1511" r:id="rId22"/>
    <p:sldId id="1512" r:id="rId23"/>
    <p:sldId id="1550" r:id="rId24"/>
    <p:sldId id="1514" r:id="rId25"/>
    <p:sldId id="1515" r:id="rId26"/>
    <p:sldId id="1516" r:id="rId27"/>
    <p:sldId id="1517" r:id="rId28"/>
    <p:sldId id="1518" r:id="rId29"/>
    <p:sldId id="1519" r:id="rId30"/>
    <p:sldId id="1520" r:id="rId31"/>
    <p:sldId id="1521" r:id="rId32"/>
    <p:sldId id="1549" r:id="rId33"/>
    <p:sldId id="1505" r:id="rId34"/>
    <p:sldId id="1506" r:id="rId35"/>
    <p:sldId id="1507" r:id="rId36"/>
    <p:sldId id="1508" r:id="rId37"/>
    <p:sldId id="1509" r:id="rId38"/>
    <p:sldId id="1510" r:id="rId39"/>
    <p:sldId id="1548" r:id="rId40"/>
    <p:sldId id="1382" r:id="rId41"/>
    <p:sldId id="1425" r:id="rId42"/>
    <p:sldId id="1522" r:id="rId43"/>
    <p:sldId id="1523" r:id="rId44"/>
    <p:sldId id="1524" r:id="rId45"/>
    <p:sldId id="1525" r:id="rId46"/>
    <p:sldId id="1526" r:id="rId47"/>
    <p:sldId id="1527" r:id="rId48"/>
    <p:sldId id="1528" r:id="rId49"/>
    <p:sldId id="1533" r:id="rId50"/>
    <p:sldId id="1534" r:id="rId51"/>
    <p:sldId id="1535" r:id="rId52"/>
    <p:sldId id="1536" r:id="rId53"/>
    <p:sldId id="1537" r:id="rId54"/>
    <p:sldId id="1538" r:id="rId55"/>
    <p:sldId id="1539" r:id="rId56"/>
    <p:sldId id="1540" r:id="rId57"/>
    <p:sldId id="1541" r:id="rId58"/>
    <p:sldId id="1542" r:id="rId59"/>
    <p:sldId id="1543" r:id="rId60"/>
    <p:sldId id="1544" r:id="rId61"/>
    <p:sldId id="1545" r:id="rId62"/>
    <p:sldId id="1546" r:id="rId63"/>
    <p:sldId id="1430" r:id="rId64"/>
  </p:sldIdLst>
  <p:sldSz cx="12192000" cy="6858000"/>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0" autoAdjust="0"/>
    <p:restoredTop sz="94541" autoAdjust="0"/>
  </p:normalViewPr>
  <p:slideViewPr>
    <p:cSldViewPr snapToGrid="0" snapToObjects="1" showGuides="1">
      <p:cViewPr varScale="1">
        <p:scale>
          <a:sx n="124" d="100"/>
          <a:sy n="124" d="100"/>
        </p:scale>
        <p:origin x="864"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97" d="100"/>
          <a:sy n="97" d="100"/>
        </p:scale>
        <p:origin x="3688"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10/1/20</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ws.amazon.com/documentation/elastic-load-balancing/" TargetMode="External"/><Relationship Id="rId7" Type="http://schemas.openxmlformats.org/officeDocument/2006/relationships/hyperlink" Target="https://aws.amazon.com/documentation/route53/"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aws.amazon.com/ec2/faqs/" TargetMode="External"/><Relationship Id="rId5" Type="http://schemas.openxmlformats.org/officeDocument/2006/relationships/hyperlink" Target="https://aws.amazon.com/elasticloadbalancing/faqs/" TargetMode="External"/><Relationship Id="rId4" Type="http://schemas.openxmlformats.org/officeDocument/2006/relationships/hyperlink" Target="https://aws.amazon.com/sqs/faq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ws.amazon.com/s3/storage-class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amazon.qwiklabs.com/catalog?keywords=Introduction+to+Amazon+Elastic+File+System+(EFS)&amp;format%5b%5d=any&amp;level%5b%5d=any&amp;duration%5b%5d=any&amp;price%5b%5d=any&amp;modality%5b%5d=any&amp;language%5b%5d=any" TargetMode="External"/><Relationship Id="rId3" Type="http://schemas.openxmlformats.org/officeDocument/2006/relationships/hyperlink" Target="https://aws.amazon.com/s3/faqs/" TargetMode="External"/><Relationship Id="rId7" Type="http://schemas.openxmlformats.org/officeDocument/2006/relationships/hyperlink" Target="https://amazon.qwiklabs.com/catalog?keywords=Introduction+to+Amazon+Simple+Storage+Service+(S3)&amp;format%5b%5d=any&amp;level%5b%5d=any&amp;duration%5b%5d=any&amp;price%5b%5d=any&amp;modality%5b%5d=any&amp;language%5b%5d=any"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ws.amazon.com/cloudfront/faqs/" TargetMode="External"/><Relationship Id="rId5" Type="http://schemas.openxmlformats.org/officeDocument/2006/relationships/hyperlink" Target="https://aws.amazon.com/glacier/faqs/" TargetMode="External"/><Relationship Id="rId4" Type="http://schemas.openxmlformats.org/officeDocument/2006/relationships/hyperlink" Target="https://aws.amazon.com/efs/faq/"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ws.amazon.com/AWSEC2/latest/UserGuide/InstanceStorage.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ebs/faq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amazon.qwiklabs.com/catalog?keywords=Introduction+to+Amazon+Elastic+Block+Store+(EBS)&amp;format%5b%5d=any&amp;level%5b%5d=any&amp;duration%5b%5d=any&amp;price%5b%5d=any&amp;modality%5b%5d=any&amp;language%5b%5d=any" TargetMode="External"/><Relationship Id="rId4" Type="http://schemas.openxmlformats.org/officeDocument/2006/relationships/hyperlink" Target="https://d0.awsstatic.com/whitepapers/Storage/AWS%20Storage%20Services%20Whitepaper-v9.pdf"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Tree>
    <p:extLst>
      <p:ext uri="{BB962C8B-B14F-4D97-AF65-F5344CB8AC3E}">
        <p14:creationId xmlns:p14="http://schemas.microsoft.com/office/powerpoint/2010/main" val="3880521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391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811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676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96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884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4697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6416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1821215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The key to decoupling is to build components so they do not have tight dependencies on each other. If one component isn’t working, remains slow, or is busy, the other components in the system continue to operate.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Loose coupling isolates the layers and components of your application so that each component interacts asynchronously with the others. For example, in an order web application architecture, you can isolate the app server from the web server and from the database. The app server does not know about the web server, which in turn is not aware of the other components. Here we are using Amazon SQS where orders are sent to a queue and processed by workers, aka order dispatchers, once they become available.  The web server will get back an acknowledgement from the queue instead of the workers. </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4786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cs typeface="+mn-cs"/>
              </a:rPr>
              <a:t>ELB automatically distributes incoming application traffic across multiple targets, such as Amazon EC2 instances, containers, and IP addresses. It can handle the varying load of your application traffic in a single Availability Zone or across multiple Availability Zones. This increases the fault tolerance of your applications. You can add and remove instances from your load balancer as your needs change, without disrupting the overall flow of requests to your application. </a:t>
            </a:r>
            <a:r>
              <a:rPr lang="en-US" sz="1200" dirty="0"/>
              <a:t>You configure your load balancer to accept incoming traffic by specifying one or more listeners. A listener is a process that checks for connection requests.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cs typeface="+mn-cs"/>
              </a:rPr>
              <a:t>ELB scales your load balancing device as traffic to your application changes over time, and can scale to the vast majority of workloads automatically. You can configure health checks, which are used to monitor the health of the registered instances so that the load balancing device can send requests only to the healthy instances. </a:t>
            </a:r>
            <a:r>
              <a:rPr lang="en-US" sz="1200" dirty="0"/>
              <a:t>When the load balancer detects an unhealthy target, it stops routing traffic to that target, and then resumes routing traffic to that target when it detects that the target is healthy again. </a:t>
            </a:r>
          </a:p>
          <a:p>
            <a:endParaRPr lang="en-US" sz="1200" kern="1200" dirty="0">
              <a:solidFill>
                <a:schemeClr val="tx1"/>
              </a:solidFill>
              <a:effectLst/>
              <a:ea typeface="+mn-ea"/>
              <a:cs typeface="Calibri" panose="020F0502020204030204" pitchFamily="34" charset="0"/>
            </a:endParaRPr>
          </a:p>
          <a:p>
            <a:endParaRPr lang="en-US" dirty="0">
              <a:cs typeface="Calibri" panose="020F0502020204030204" pitchFamily="34" charset="0"/>
            </a:endParaRPr>
          </a:p>
          <a:p>
            <a:endParaRPr lang="en-US" sz="1200" kern="1200" dirty="0">
              <a:solidFill>
                <a:schemeClr val="tx1"/>
              </a:solidFill>
              <a:effectLst/>
              <a:ea typeface="+mn-ea"/>
              <a:cs typeface="Calibri" panose="020F0502020204030204" pitchFamily="34" charset="0"/>
            </a:endParaRPr>
          </a:p>
          <a:p>
            <a:r>
              <a:rPr lang="en-US" sz="1200" kern="1200" dirty="0">
                <a:solidFill>
                  <a:schemeClr val="tx1"/>
                </a:solidFill>
                <a:effectLst/>
                <a:ea typeface="+mn-ea"/>
                <a:cs typeface="Calibri" panose="020F0502020204030204" pitchFamily="34" charset="0"/>
              </a:rPr>
              <a:t>Decoupling your components, building asynchronous systems and scaling horizontally becomes very important in the cloud. It lets you scale by adding more instances of same component. It also allows you to design innovative hybrid models in which a few components continue to run on-premises while other components take advantage of cloud scale for additional compute power and bandwidth. By implementing smart load balancing tactics, you can “overflow” excess traffic to the cloud with minimal effort.</a:t>
            </a:r>
          </a:p>
        </p:txBody>
      </p:sp>
    </p:spTree>
    <p:extLst>
      <p:ext uri="{BB962C8B-B14F-4D97-AF65-F5344CB8AC3E}">
        <p14:creationId xmlns:p14="http://schemas.microsoft.com/office/powerpoint/2010/main" val="104299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9" name="Notes Placeholder 8">
            <a:extLst>
              <a:ext uri="{FF2B5EF4-FFF2-40B4-BE49-F238E27FC236}">
                <a16:creationId xmlns:a16="http://schemas.microsoft.com/office/drawing/2014/main" id="{3FAEEB19-29F3-B848-84B7-33F37E51B50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21368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5684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comes to selecting the appropriate load balancer, your choice should be based on your application needs. If you need flexible application management and TLS termination then we recommend you use Application Load Balancer. If extreme performance and static IP is needed for your application then we recommend you use Network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ALBs are best suited for load balancing of HTTP and HTTPS traffic and provide advanced request routing targeted at the delivery of modern application architectures, including microservices and containers. Operating at the individual request level (Layer 7) of the OSI model, ALB routes traffic to targets based on the content of the request.</a:t>
            </a:r>
            <a:r>
              <a:rPr lang="en-US" sz="1100" kern="1200" dirty="0">
                <a:solidFill>
                  <a:schemeClr val="tx1"/>
                </a:solidFill>
                <a:effectLst/>
                <a:ea typeface="+mn-ea"/>
                <a:cs typeface="+mn-cs"/>
              </a:rPr>
              <a:t> Application Load Balancers improve the security of your application by ensuring that the latest TLS ciphers and protocols are used at all times. AWS Certificate Manager may also be used to provide certificate management at the ELB level. AWS Certificate Manager is covered in the next section.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NLBs are best suited for load balancing of TCP traffic where high performance is required. Operating at the connection level (Layer 4), NLB routes traffic to targets without knowing the content of the requests. Due to this fact, there is no encryption offered by a NLB, but the client and server can still communicate over a TLS link. In order to provide security for applications with a NLB, AWS Shield Advanced is required. </a:t>
            </a:r>
          </a:p>
        </p:txBody>
      </p:sp>
    </p:spTree>
    <p:extLst>
      <p:ext uri="{BB962C8B-B14F-4D97-AF65-F5344CB8AC3E}">
        <p14:creationId xmlns:p14="http://schemas.microsoft.com/office/powerpoint/2010/main" val="3765123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cs typeface="Calibri" panose="020F0502020204030204" pitchFamily="34" charset="0"/>
              </a:rPr>
              <a:t>The following links provide more information regarding the topics just discussed.  Please review the links in preparation for the exam:</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cs typeface="Calibri" panose="020F0502020204030204" pitchFamily="34" charset="0"/>
              </a:rPr>
              <a:t>Elastic Load Balancing Documentation:</a:t>
            </a:r>
            <a:r>
              <a:rPr lang="en-US" baseline="0" dirty="0">
                <a:cs typeface="Calibri" panose="020F0502020204030204" pitchFamily="34" charset="0"/>
              </a:rPr>
              <a:t> </a:t>
            </a:r>
            <a:r>
              <a:rPr lang="en-US" u="sng" kern="1200" dirty="0">
                <a:solidFill>
                  <a:schemeClr val="tx1"/>
                </a:solidFill>
                <a:effectLst/>
                <a:ea typeface="+mn-ea"/>
                <a:cs typeface="+mn-cs"/>
                <a:hlinkClick r:id="rId3"/>
              </a:rPr>
              <a:t>https://aws.amazon.com/documentation/elastic-load-balancing/</a:t>
            </a:r>
            <a:r>
              <a:rPr lang="en-US" dirty="0">
                <a:effectLst/>
              </a:rPr>
              <a:t> </a:t>
            </a:r>
            <a:endParaRPr lang="en-US" dirty="0">
              <a:cs typeface="Calibri" panose="020F0502020204030204" pitchFamily="34" charset="0"/>
            </a:endParaRPr>
          </a:p>
          <a:p>
            <a:endParaRPr lang="en-US" baseline="0" dirty="0">
              <a:cs typeface="Calibri" panose="020F0502020204030204" pitchFamily="34" charset="0"/>
            </a:endParaRPr>
          </a:p>
          <a:p>
            <a:r>
              <a:rPr lang="en-US" dirty="0">
                <a:cs typeface="Calibri" panose="020F0502020204030204" pitchFamily="34" charset="0"/>
              </a:rPr>
              <a:t>Amazon SQS FAQs:</a:t>
            </a:r>
            <a:r>
              <a:rPr lang="en-US" baseline="0" dirty="0">
                <a:cs typeface="Calibri" panose="020F0502020204030204" pitchFamily="34" charset="0"/>
              </a:rPr>
              <a:t> </a:t>
            </a:r>
            <a:r>
              <a:rPr lang="en-US" dirty="0">
                <a:cs typeface="Calibri" panose="020F0502020204030204" pitchFamily="34" charset="0"/>
                <a:hlinkClick r:id="rId4"/>
              </a:rPr>
              <a:t>https://aws.amazon.com/sqs/faqs/</a:t>
            </a:r>
            <a:endParaRPr lang="en-US" dirty="0">
              <a:cs typeface="Calibri" panose="020F0502020204030204" pitchFamily="34" charset="0"/>
            </a:endParaRPr>
          </a:p>
          <a:p>
            <a:endParaRPr lang="en-US" dirty="0">
              <a:cs typeface="Calibri" panose="020F0502020204030204" pitchFamily="34" charset="0"/>
            </a:endParaRPr>
          </a:p>
          <a:p>
            <a:r>
              <a:rPr lang="en-US" dirty="0">
                <a:cs typeface="Calibri" panose="020F0502020204030204" pitchFamily="34" charset="0"/>
              </a:rPr>
              <a:t>Elastic Load Balancing</a:t>
            </a:r>
            <a:r>
              <a:rPr lang="en-US" baseline="0" dirty="0">
                <a:cs typeface="Calibri" panose="020F0502020204030204" pitchFamily="34" charset="0"/>
              </a:rPr>
              <a:t> FAQs: </a:t>
            </a:r>
            <a:r>
              <a:rPr lang="en-US" dirty="0">
                <a:cs typeface="Calibri" panose="020F0502020204030204" pitchFamily="34" charset="0"/>
                <a:hlinkClick r:id="rId5"/>
              </a:rPr>
              <a:t>https://aws.amazon.com/elasticloadbalancing/faqs/</a:t>
            </a:r>
            <a:endParaRPr lang="en-US" dirty="0">
              <a:cs typeface="Calibri" panose="020F0502020204030204" pitchFamily="34" charset="0"/>
            </a:endParaRPr>
          </a:p>
          <a:p>
            <a:endParaRPr lang="en-US" dirty="0">
              <a:cs typeface="Calibri" panose="020F0502020204030204" pitchFamily="34" charset="0"/>
            </a:endParaRPr>
          </a:p>
          <a:p>
            <a:r>
              <a:rPr lang="en-US" dirty="0">
                <a:cs typeface="Calibri" panose="020F0502020204030204" pitchFamily="34" charset="0"/>
              </a:rPr>
              <a:t>Amazon EC2 FAQs: </a:t>
            </a:r>
            <a:r>
              <a:rPr lang="en-US" dirty="0">
                <a:cs typeface="Calibri" panose="020F0502020204030204" pitchFamily="34" charset="0"/>
                <a:hlinkClick r:id="rId6"/>
              </a:rPr>
              <a:t>https://aws.amazon.com/ec2/faqs/</a:t>
            </a:r>
            <a:endParaRPr lang="en-US" dirty="0">
              <a:cs typeface="Calibri" panose="020F0502020204030204" pitchFamily="34" charset="0"/>
            </a:endParaRPr>
          </a:p>
          <a:p>
            <a:endParaRPr lang="en-US" dirty="0">
              <a:cs typeface="Calibri" panose="020F0502020204030204" pitchFamily="34" charset="0"/>
            </a:endParaRPr>
          </a:p>
          <a:p>
            <a:r>
              <a:rPr lang="en-US" dirty="0">
                <a:cs typeface="Calibri" panose="020F0502020204030204" pitchFamily="34" charset="0"/>
              </a:rPr>
              <a:t>Amazon Route</a:t>
            </a:r>
            <a:r>
              <a:rPr lang="en-US" baseline="0" dirty="0">
                <a:cs typeface="Calibri" panose="020F0502020204030204" pitchFamily="34" charset="0"/>
              </a:rPr>
              <a:t> 53 Documentation: </a:t>
            </a:r>
            <a:r>
              <a:rPr lang="en-US" u="sng" kern="1200" dirty="0">
                <a:solidFill>
                  <a:schemeClr val="tx1"/>
                </a:solidFill>
                <a:effectLst/>
                <a:ea typeface="+mn-ea"/>
                <a:cs typeface="+mn-cs"/>
                <a:hlinkClick r:id="rId7"/>
              </a:rPr>
              <a:t>https://aws.amazon.com/documentation/route53/</a:t>
            </a:r>
            <a:r>
              <a:rPr lang="en-US" dirty="0">
                <a:effectLst/>
              </a:rPr>
              <a:t> </a:t>
            </a:r>
            <a:endParaRPr lang="en-US" dirty="0">
              <a:cs typeface="Calibri" panose="020F0502020204030204" pitchFamily="34" charset="0"/>
            </a:endParaRPr>
          </a:p>
        </p:txBody>
      </p:sp>
    </p:spTree>
    <p:extLst>
      <p:ext uri="{BB962C8B-B14F-4D97-AF65-F5344CB8AC3E}">
        <p14:creationId xmlns:p14="http://schemas.microsoft.com/office/powerpoint/2010/main" val="3762355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9436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895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443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959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02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383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2032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518717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696756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Amazon </a:t>
            </a:r>
            <a:r>
              <a:rPr lang="en-US" sz="1200" dirty="0"/>
              <a:t>Elastic File System (Amazon </a:t>
            </a:r>
            <a:r>
              <a:rPr lang="en-US" sz="1200" dirty="0">
                <a:latin typeface="Calibri" panose="020F0502020204030204" pitchFamily="34" charset="0"/>
                <a:cs typeface="Calibri" panose="020F0502020204030204" pitchFamily="34" charset="0"/>
              </a:rPr>
              <a:t>EFS) is a fully managed service that allows you to set up and scale file storage easily in the AWS Cloud for use with Amazon EC2 instances. These files systems support full file-system access semantics (such as strong consistency and file locking).</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By using </a:t>
            </a:r>
            <a:r>
              <a:rPr lang="en-US" sz="1200" dirty="0"/>
              <a:t>Amazon </a:t>
            </a:r>
            <a:r>
              <a:rPr lang="en-US" sz="1200" dirty="0">
                <a:latin typeface="Calibri" panose="020F0502020204030204" pitchFamily="34" charset="0"/>
                <a:cs typeface="Calibri" panose="020F0502020204030204" pitchFamily="34" charset="0"/>
              </a:rPr>
              <a:t>EFS file systems, you can automatically scale from gigabytes to petabytes of data without needing to provision storage. Tens, hundreds, or even thousands of Amazon EC2 instances can access an Amazon EFS file system at the same time. Amazon EFS provides consistent performance to each Amazon EC2 instance. It is designed to be highly durable and highly available. There is no minimum fee or setup costs, and you pay only for the storage you use.</a:t>
            </a:r>
          </a:p>
        </p:txBody>
      </p:sp>
    </p:spTree>
    <p:extLst>
      <p:ext uri="{BB962C8B-B14F-4D97-AF65-F5344CB8AC3E}">
        <p14:creationId xmlns:p14="http://schemas.microsoft.com/office/powerpoint/2010/main" val="963451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With Amazon EFS, you can create a file system, mount the file system on an Amazon EC2 instance, and then read and write data to and from your file system. You can mount an Amazon EFS file system in an Amazon Virtual Private Cloud (Amazon VPC), using Network Files System (NFS) versions 4.0 and 4.1 (NFSv4) protocol.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You can access the EFS file system concurrently from Amazon EC2 instances in the Amazon VPC, so applications that scale beyond a single connection can access the file system. Amazon EC2 instances running in multiple Availability Zones within the same region can access the file system so that many users can access and share a common data source. In this illustration, the Amazon VPC has three Availability Zones, and each has one mount target created in it. We recommend that you access the file system from a mount target within the same Availability Zone. </a:t>
            </a:r>
          </a:p>
        </p:txBody>
      </p:sp>
    </p:spTree>
    <p:extLst>
      <p:ext uri="{BB962C8B-B14F-4D97-AF65-F5344CB8AC3E}">
        <p14:creationId xmlns:p14="http://schemas.microsoft.com/office/powerpoint/2010/main" val="431495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Amazon Simple Storage Service (Amazon S3) is a repository for Internet data. Amazon S3 provides access to reliable, fast, and inexpensive data storage infrastructure. It is designed to make web-scale computing easy by enabling you to store and retrieve any amount of data, at any time, from within Amazon EC2 or anywhere on the web. </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Amazon S3 stores data objects redundantly on multiple devices across multiple facilities and allows concurrent read or write access to these data objects by many separate clients or application threads. You can use the redundant data stored in Amazon S3 to recover quickly and reliably from instance or application failures.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Amazon EC2 uses Amazon S3 for storing Amazon Machine Images (AMIs). You use AMIs for launching EC2 instances. In case of instance failure, you can use the stored AMI to immediately launch another instance, thereby allowing for fast recovery and business continuity. </a:t>
            </a:r>
          </a:p>
          <a:p>
            <a:endParaRPr lang="en-US"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Amazon S3 storage classes: </a:t>
            </a:r>
            <a:r>
              <a:rPr lang="en-US" sz="1200" u="sng" kern="1200" dirty="0">
                <a:solidFill>
                  <a:schemeClr val="tx1"/>
                </a:solidFill>
                <a:effectLst/>
                <a:latin typeface="+mn-lt"/>
                <a:ea typeface="+mn-ea"/>
                <a:cs typeface="+mn-cs"/>
                <a:hlinkClick r:id="rId3"/>
              </a:rPr>
              <a:t>https://aws.amazon.com/s3/storage-classes</a:t>
            </a:r>
            <a:r>
              <a:rPr lang="en-US" sz="1400" dirty="0">
                <a:effectLst/>
              </a:rPr>
              <a:t> </a:t>
            </a:r>
            <a:endParaRPr lang="en-US" sz="14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4854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The types of access control mechanisms supported by Amazon S3 can be organized into </a:t>
            </a:r>
            <a:r>
              <a:rPr lang="en-US" sz="1200" b="1" dirty="0">
                <a:latin typeface="Calibri" panose="020F0502020204030204" pitchFamily="34" charset="0"/>
                <a:cs typeface="Calibri" panose="020F0502020204030204" pitchFamily="34" charset="0"/>
              </a:rPr>
              <a:t>resource-based</a:t>
            </a:r>
            <a:r>
              <a:rPr lang="en-US" sz="1200" dirty="0">
                <a:latin typeface="Calibri" panose="020F0502020204030204" pitchFamily="34" charset="0"/>
                <a:cs typeface="Calibri" panose="020F0502020204030204" pitchFamily="34" charset="0"/>
              </a:rPr>
              <a:t> and </a:t>
            </a:r>
            <a:r>
              <a:rPr lang="en-US" sz="1200" b="1" dirty="0">
                <a:latin typeface="Calibri" panose="020F0502020204030204" pitchFamily="34" charset="0"/>
                <a:cs typeface="Calibri" panose="020F0502020204030204" pitchFamily="34" charset="0"/>
              </a:rPr>
              <a:t>user-based</a:t>
            </a:r>
            <a:r>
              <a:rPr lang="en-US" sz="1200" dirty="0">
                <a:latin typeface="Calibri" panose="020F0502020204030204" pitchFamily="34" charset="0"/>
                <a:cs typeface="Calibri" panose="020F0502020204030204" pitchFamily="34" charset="0"/>
              </a:rPr>
              <a:t> groups. Access Control Lists (ACLs) are resource-based policies that grant access permissions to buckets and objects.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In the resource-based group, there are bucket policies, bucket and object ACLs. Each bucket and object has an ACL associated with it. You can use ACLs to give read or write access on buckets or objects to groups of users.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In the user-based permissions, there are IAM user policies. IAM policies define permissions for an action. With ACLs, you can only grant other AWS accounts (not specific users) access to your Amazon S3 resources. Bucket policies in Amazon S3 can be used to add or deny permissions across some or all of the objects within a single bucket. Policies can be attached to users, groups, or Amazon S3 buckets, enabling centralized management of permissions. With bucket policies, you can grant users within your AWS Account or other AWS accounts access to your Amazon S3 resources. </a:t>
            </a:r>
          </a:p>
        </p:txBody>
      </p:sp>
    </p:spTree>
    <p:extLst>
      <p:ext uri="{BB962C8B-B14F-4D97-AF65-F5344CB8AC3E}">
        <p14:creationId xmlns:p14="http://schemas.microsoft.com/office/powerpoint/2010/main" val="3735926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Amazon Glacier is a secure, durable, and extremely low-cost storage service for data archiving. You can reliably store any amount of data at costs that are competitive with or cheaper than on-premises solutions. To keep costs low yet suitable for varying retrieval needs, Amazon Glacier provides three options for access to archives, from a few minutes to several hours. Amazon Glacier supports lifecycle policies for automatic migration between storage classes. </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See the Amazon Glacier page for more details: </a:t>
            </a:r>
            <a:r>
              <a:rPr lang="en-US" sz="1200" u="sng" kern="1200" dirty="0">
                <a:solidFill>
                  <a:schemeClr val="tx1"/>
                </a:solidFill>
                <a:effectLst/>
                <a:latin typeface="+mn-lt"/>
                <a:ea typeface="+mn-ea"/>
                <a:cs typeface="+mn-cs"/>
                <a:hlinkClick r:id="rId3"/>
              </a:rPr>
              <a:t>https://aws.amazon.com/glacier/</a:t>
            </a:r>
            <a:r>
              <a:rPr lang="en-US" sz="1400" dirty="0">
                <a:effectLst/>
              </a:rPr>
              <a:t> </a:t>
            </a:r>
            <a:endParaRPr lang="en-US" sz="1400" dirty="0">
              <a:latin typeface="Calibri" panose="020F0502020204030204" pitchFamily="34" charset="0"/>
              <a:cs typeface="Calibri" panose="020F0502020204030204" pitchFamily="34" charset="0"/>
            </a:endParaRPr>
          </a:p>
          <a:p>
            <a:pPr marL="0" marR="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2501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34017"/>
          </a:xfrm>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The following links provide more information regarding the topics just discussed.  Please review the links in preparation for the exam:</a:t>
            </a: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Amazon Glacier Documentation: </a:t>
            </a:r>
            <a:r>
              <a:rPr lang="pt-BR" u="sng" dirty="0">
                <a:hlinkClick r:id="rId3"/>
              </a:rPr>
              <a:t>https://docs.aws.amazon.com/glacier/index.html#lang/en_us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FAQs: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Amazon EFS - </a:t>
            </a:r>
            <a:r>
              <a:rPr lang="en-US" sz="1059" u="sng" kern="1200" dirty="0">
                <a:solidFill>
                  <a:schemeClr val="tx1"/>
                </a:solidFill>
                <a:effectLst/>
                <a:latin typeface="+mj-lt"/>
                <a:ea typeface="+mn-ea"/>
                <a:cs typeface="+mn-cs"/>
                <a:hlinkClick r:id="rId4"/>
              </a:rPr>
              <a:t>https://aws.amazon.com/efs/faq/</a:t>
            </a:r>
            <a:r>
              <a:rPr lang="en-US" sz="1200" dirty="0">
                <a:effectLst/>
              </a:rPr>
              <a:t> </a:t>
            </a: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Amazon S3 - </a:t>
            </a:r>
            <a:r>
              <a:rPr lang="pt-BR" sz="1059" u="sng" kern="1200" dirty="0">
                <a:solidFill>
                  <a:schemeClr val="tx1"/>
                </a:solidFill>
                <a:effectLst/>
                <a:latin typeface="+mj-lt"/>
                <a:ea typeface="+mn-ea"/>
                <a:cs typeface="+mn-cs"/>
                <a:hlinkClick r:id="rId3"/>
              </a:rPr>
              <a:t>https://aws.amazon.com/s3/faqs/</a:t>
            </a:r>
            <a:r>
              <a:rPr lang="en-US" sz="1200" dirty="0">
                <a:effectLst/>
              </a:rPr>
              <a:t> </a:t>
            </a: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Amazon Glacier - </a:t>
            </a:r>
            <a:r>
              <a:rPr lang="pt-BR" sz="1059" u="sng" kern="1200" dirty="0">
                <a:solidFill>
                  <a:schemeClr val="tx1"/>
                </a:solidFill>
                <a:effectLst/>
                <a:latin typeface="+mj-lt"/>
                <a:ea typeface="+mn-ea"/>
                <a:cs typeface="+mn-cs"/>
                <a:hlinkClick r:id="rId5"/>
              </a:rPr>
              <a:t>https://aws.amazon.com/glacier/faqs/</a:t>
            </a:r>
            <a:r>
              <a:rPr lang="en-US" sz="1200" dirty="0">
                <a:effectLst/>
              </a:rPr>
              <a:t> </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Amazon CloudFront - </a:t>
            </a:r>
            <a:r>
              <a:rPr lang="en-US" sz="1059" u="sng" kern="1200" dirty="0">
                <a:solidFill>
                  <a:schemeClr val="tx1"/>
                </a:solidFill>
                <a:effectLst/>
                <a:latin typeface="+mj-lt"/>
                <a:ea typeface="+mn-ea"/>
                <a:cs typeface="+mn-cs"/>
                <a:hlinkClick r:id="rId6"/>
              </a:rPr>
              <a:t>https://aws.amazon.com/cloudfront/faqs/</a:t>
            </a:r>
            <a:r>
              <a:rPr lang="en-US" sz="1200" dirty="0">
                <a:effectLst/>
              </a:rPr>
              <a:t> </a:t>
            </a: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200" dirty="0">
                <a:latin typeface="Calibri" panose="020F0502020204030204" pitchFamily="34" charset="0"/>
                <a:cs typeface="Calibri" panose="020F0502020204030204" pitchFamily="34" charset="0"/>
              </a:rPr>
              <a:t>Introduction to Amazon S3 Lab – </a:t>
            </a:r>
            <a:r>
              <a:rPr lang="en-US" sz="1059" u="sng" kern="1200" dirty="0">
                <a:solidFill>
                  <a:schemeClr val="tx1"/>
                </a:solidFill>
                <a:effectLst/>
                <a:latin typeface="+mj-lt"/>
                <a:ea typeface="+mn-ea"/>
                <a:cs typeface="+mn-cs"/>
                <a:hlinkClick r:id="rId7"/>
              </a:rPr>
              <a:t>https://amazon.qwiklabs.com/catalog?keywords=Introduction+to+Amazon+Simple+Storage+Service+%28S3%29&amp;format%5B%5D=any&amp;level%5B%5D=any&amp;duration%5B%5D=any&amp;price%5B%5D=any&amp;modality%5B%5D=any&amp;language%5B%5D=any</a:t>
            </a:r>
            <a:r>
              <a:rPr lang="en-US" dirty="0">
                <a:effectLst/>
              </a:rPr>
              <a:t> </a:t>
            </a:r>
            <a:endParaRPr lang="en-US" sz="12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12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200" dirty="0">
                <a:latin typeface="Calibri" panose="020F0502020204030204" pitchFamily="34" charset="0"/>
                <a:cs typeface="Calibri" panose="020F0502020204030204" pitchFamily="34" charset="0"/>
              </a:rPr>
              <a:t>Introduction to Amazon EFS – </a:t>
            </a:r>
            <a:r>
              <a:rPr lang="en-US" sz="1059" u="sng" kern="1200" dirty="0">
                <a:solidFill>
                  <a:schemeClr val="tx1"/>
                </a:solidFill>
                <a:effectLst/>
                <a:latin typeface="+mj-lt"/>
                <a:ea typeface="+mn-ea"/>
                <a:cs typeface="+mn-cs"/>
                <a:hlinkClick r:id="rId8"/>
              </a:rPr>
              <a:t>https://amazon.qwiklabs.com/catalog?keywords=Introduction+to+Amazon+Elastic+File+System+%28EFS%29&amp;format%5B%5D=any&amp;level%5B%5D=any&amp;duration%5B%5D=any&amp;price%5B%5D=any&amp;modality%5B%5D=any&amp;language%5B%5D=any</a:t>
            </a:r>
            <a:r>
              <a:rPr lang="en-US" dirty="0">
                <a:effectLst/>
              </a:rPr>
              <a:t> </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9781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34187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You should always plan for failure and build</a:t>
            </a:r>
            <a:r>
              <a:rPr lang="en-US" sz="1200" baseline="0" dirty="0">
                <a:latin typeface="Calibri" panose="020F0502020204030204" pitchFamily="34" charset="0"/>
                <a:cs typeface="Calibri" panose="020F0502020204030204" pitchFamily="34" charset="0"/>
              </a:rPr>
              <a:t> high availability (HA) into your architectures. In an </a:t>
            </a:r>
            <a:r>
              <a:rPr lang="en-US" sz="1200" dirty="0">
                <a:latin typeface="Calibri" panose="020F0502020204030204" pitchFamily="34" charset="0"/>
                <a:cs typeface="Calibri" panose="020F0502020204030204" pitchFamily="34" charset="0"/>
              </a:rPr>
              <a:t>HA solution</a:t>
            </a:r>
            <a:r>
              <a:rPr lang="en-US" sz="1200" baseline="0" dirty="0">
                <a:latin typeface="Calibri" panose="020F0502020204030204" pitchFamily="34" charset="0"/>
                <a:cs typeface="Calibri" panose="020F0502020204030204" pitchFamily="34" charset="0"/>
              </a:rPr>
              <a:t>, t</a:t>
            </a:r>
            <a:r>
              <a:rPr lang="en-US" sz="1200" dirty="0">
                <a:latin typeface="Calibri" panose="020F0502020204030204" pitchFamily="34" charset="0"/>
                <a:cs typeface="Calibri" panose="020F0502020204030204" pitchFamily="34" charset="0"/>
              </a:rPr>
              <a:t>he system will continue to function even when any component of the architecture stops working. As a best practice, you should ask the following question for each component: What happens if this component fails? Then start grouping components together and ask the same question while avoiding single points of</a:t>
            </a:r>
            <a:r>
              <a:rPr lang="en-US" sz="1200" baseline="0" dirty="0">
                <a:latin typeface="Calibri" panose="020F0502020204030204" pitchFamily="34" charset="0"/>
                <a:cs typeface="Calibri" panose="020F0502020204030204" pitchFamily="34" charset="0"/>
              </a:rPr>
              <a:t> failure.</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In order to achieving HA:</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Use multiple Availability Zones and other regions.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Use Auto Scaling.</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Take advantage of highly available services, such as:</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Amazon RDS Multi-AZ </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Amazon Simple Storage Service (Amazon S3)</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Elastic Load Balancing </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Amazon DynamoDB </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Amazon Simple Queue Service (Amazon SQS)</a:t>
            </a:r>
          </a:p>
          <a:p>
            <a:pPr marL="628650" lvl="1" indent="-171450">
              <a:buFont typeface="Courier New" panose="02070309020205020404" pitchFamily="49" charset="0"/>
              <a:buChar char="o"/>
            </a:pPr>
            <a:r>
              <a:rPr lang="en-US" sz="1200" dirty="0">
                <a:latin typeface="Calibri" panose="020F0502020204030204" pitchFamily="34" charset="0"/>
                <a:cs typeface="Calibri" panose="020F0502020204030204" pitchFamily="34" charset="0"/>
              </a:rPr>
              <a:t>AWS Lambda </a:t>
            </a:r>
          </a:p>
        </p:txBody>
      </p:sp>
    </p:spTree>
    <p:extLst>
      <p:ext uri="{BB962C8B-B14F-4D97-AF65-F5344CB8AC3E}">
        <p14:creationId xmlns:p14="http://schemas.microsoft.com/office/powerpoint/2010/main" val="1431477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Calibri" panose="020F0502020204030204" pitchFamily="34" charset="0"/>
                <a:cs typeface="Calibri" panose="020F0502020204030204" pitchFamily="34" charset="0"/>
              </a:rPr>
              <a:t>Loose coupling also enables your environment</a:t>
            </a:r>
            <a:r>
              <a:rPr lang="en-US" sz="1200" b="0" baseline="0" dirty="0">
                <a:latin typeface="Calibri" panose="020F0502020204030204" pitchFamily="34" charset="0"/>
                <a:cs typeface="Calibri" panose="020F0502020204030204" pitchFamily="34" charset="0"/>
              </a:rPr>
              <a:t> to be more fault-tolerant, a key part of high availability. </a:t>
            </a:r>
            <a:r>
              <a:rPr lang="en-US" sz="1200" dirty="0">
                <a:latin typeface="Calibri" panose="020F0502020204030204" pitchFamily="34" charset="0"/>
                <a:cs typeface="Calibri" panose="020F0502020204030204" pitchFamily="34" charset="0"/>
              </a:rPr>
              <a:t>When</a:t>
            </a:r>
            <a:r>
              <a:rPr lang="en-US" sz="1200" baseline="0" dirty="0">
                <a:latin typeface="Calibri" panose="020F0502020204030204" pitchFamily="34" charset="0"/>
                <a:cs typeface="Calibri" panose="020F0502020204030204" pitchFamily="34" charset="0"/>
              </a:rPr>
              <a:t> fault tolerance is built into an architecture, t</a:t>
            </a:r>
            <a:r>
              <a:rPr lang="en-US" sz="1200" dirty="0">
                <a:latin typeface="Calibri" panose="020F0502020204030204" pitchFamily="34" charset="0"/>
                <a:cs typeface="Calibri" panose="020F0502020204030204" pitchFamily="34" charset="0"/>
              </a:rPr>
              <a:t>he applications will continue to function </a:t>
            </a:r>
            <a:r>
              <a:rPr lang="en-US" sz="1200" i="1" dirty="0">
                <a:latin typeface="Calibri" panose="020F0502020204030204" pitchFamily="34" charset="0"/>
                <a:cs typeface="Calibri" panose="020F0502020204030204" pitchFamily="34" charset="0"/>
              </a:rPr>
              <a:t>without degradation in performance</a:t>
            </a:r>
            <a:r>
              <a:rPr lang="en-US" sz="1200" dirty="0">
                <a:latin typeface="Calibri" panose="020F0502020204030204" pitchFamily="34" charset="0"/>
                <a:cs typeface="Calibri" panose="020F0502020204030204" pitchFamily="34" charset="0"/>
              </a:rPr>
              <a:t> despite the complete failure of any component of the architecture. </a:t>
            </a:r>
            <a:r>
              <a:rPr lang="en-US" sz="1200" b="0" baseline="0" dirty="0">
                <a:latin typeface="Calibri" panose="020F0502020204030204" pitchFamily="34" charset="0"/>
                <a:cs typeface="Calibri" panose="020F0502020204030204" pitchFamily="34" charset="0"/>
              </a:rPr>
              <a:t>With a loosely coupled distributed system, the failure of one component can be managed in between your tiers so that the faults do not spread beyond that single instance.</a:t>
            </a:r>
            <a:endParaRPr lang="en-US" sz="1200" b="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Achieving fault tolerance on AWS:</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Use the HA services to provision enough capacity to ensure that there is still sufficient compute to meet SLAs, even if a component fails.</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Guaranteeing fault tolerance often involves additional compute capacity.</a:t>
            </a:r>
          </a:p>
        </p:txBody>
      </p:sp>
    </p:spTree>
    <p:extLst>
      <p:ext uri="{BB962C8B-B14F-4D97-AF65-F5344CB8AC3E}">
        <p14:creationId xmlns:p14="http://schemas.microsoft.com/office/powerpoint/2010/main" val="20639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AWS Well Architected Framework</a:t>
            </a:r>
            <a:r>
              <a:rPr lang="en-US" baseline="0" dirty="0"/>
              <a:t>: </a:t>
            </a:r>
            <a:r>
              <a:rPr lang="en-US" sz="1059" u="sng" kern="1200" dirty="0">
                <a:solidFill>
                  <a:schemeClr val="tx1"/>
                </a:solidFill>
                <a:effectLst/>
                <a:latin typeface="+mj-lt"/>
                <a:ea typeface="+mn-ea"/>
                <a:cs typeface="+mn-cs"/>
                <a:hlinkClick r:id="rId3"/>
              </a:rPr>
              <a:t>https://aws.amazon.com/architecture/well-architected/</a:t>
            </a:r>
            <a:r>
              <a:rPr lang="en-US" dirty="0">
                <a:effectLst/>
              </a:rPr>
              <a:t> </a:t>
            </a:r>
            <a:endParaRPr lang="en-US" dirty="0"/>
          </a:p>
        </p:txBody>
      </p:sp>
    </p:spTree>
    <p:extLst>
      <p:ext uri="{BB962C8B-B14F-4D97-AF65-F5344CB8AC3E}">
        <p14:creationId xmlns:p14="http://schemas.microsoft.com/office/powerpoint/2010/main" val="1961130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200" dirty="0">
                <a:cs typeface="Calibri" panose="020F0502020204030204" pitchFamily="34" charset="0"/>
              </a:rPr>
              <a:t>An instance store provides temporary block-level storage for your instance, also known as ephemeral volumes. This storage is located on disks that are physically attached to the host computer. Instance store is ideal for temporary storage of information that changes frequently, such as buffers, caches, scratch data, and other temporary content, or for data that is replicated across a fleet of instances, such as a load-balanced pool of web servers.</a:t>
            </a:r>
          </a:p>
          <a:p>
            <a:endParaRPr lang="en-US" dirty="0"/>
          </a:p>
          <a:p>
            <a:r>
              <a:rPr lang="en-US" dirty="0"/>
              <a:t>An instance store consists of one or more instance store volumes exposed as block devices. The size of an instance store as well as the number of devices available varies by instance type. While an instance store is dedicated to a particular instance, the disk subsystem is shared among instances on a host computer.</a:t>
            </a:r>
          </a:p>
          <a:p>
            <a:endParaRPr lang="en-US" dirty="0"/>
          </a:p>
          <a:p>
            <a:r>
              <a:rPr lang="en-US" dirty="0"/>
              <a:t>Visit </a:t>
            </a:r>
            <a:r>
              <a:rPr lang="en-US" u="sng" dirty="0">
                <a:hlinkClick r:id="rId3"/>
              </a:rPr>
              <a:t>https://docs.aws.amazon.com/AWSEC2/latest/UserGuide/InstanceStorage.html</a:t>
            </a:r>
            <a:r>
              <a:rPr lang="en-US" u="sng" dirty="0"/>
              <a:t> </a:t>
            </a:r>
            <a:r>
              <a:rPr lang="en-US" dirty="0"/>
              <a:t>for more information on Amazon EC2 instance stores.</a:t>
            </a:r>
          </a:p>
        </p:txBody>
      </p:sp>
    </p:spTree>
    <p:extLst>
      <p:ext uri="{BB962C8B-B14F-4D97-AF65-F5344CB8AC3E}">
        <p14:creationId xmlns:p14="http://schemas.microsoft.com/office/powerpoint/2010/main" val="468487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6643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566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43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3060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7962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638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AWS CloudFormation automates and simplifies the task of repeatedly and predictably creating groups of related AWS resources that power your applications. You can create a collection of related AWS resources and provision them automatically in an orderly and predictable fashion.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It helps you leverage AWS products such as Amazon EC2, Amazon EBS, </a:t>
            </a:r>
            <a:r>
              <a:rPr lang="en-US" sz="1200" kern="1200" dirty="0">
                <a:solidFill>
                  <a:schemeClr val="tx1"/>
                </a:solidFill>
                <a:effectLst/>
                <a:latin typeface="Calibri" panose="020F0502020204030204" pitchFamily="34" charset="0"/>
                <a:ea typeface="+mn-ea"/>
                <a:cs typeface="Calibri" panose="020F0502020204030204" pitchFamily="34" charset="0"/>
              </a:rPr>
              <a:t>Amazon Simple Notification Service (Amazon SNS)</a:t>
            </a:r>
            <a:r>
              <a:rPr lang="en-US" sz="1200" dirty="0">
                <a:latin typeface="Calibri" panose="020F0502020204030204" pitchFamily="34" charset="0"/>
                <a:cs typeface="Calibri" panose="020F0502020204030204" pitchFamily="34" charset="0"/>
              </a:rPr>
              <a:t>, and Elastic Load Balancing to build highly reliable, highly scalable, cost-effective applications without worrying about creating and configuring the underlying AWS infrastructure.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Templates and stacks are two major concepts in AWS CloudFormation. AWS</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CloudFormation enables you to use a template file to create and delete a collection of resources together as a single unit (called a </a:t>
            </a:r>
            <a:r>
              <a:rPr lang="en-US" sz="1200" i="0" dirty="0">
                <a:latin typeface="Calibri" panose="020F0502020204030204" pitchFamily="34" charset="0"/>
                <a:cs typeface="Calibri" panose="020F0502020204030204" pitchFamily="34" charset="0"/>
              </a:rPr>
              <a:t>stack</a:t>
            </a:r>
            <a:r>
              <a:rPr lang="en-US" sz="1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083365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7938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73280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125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70495"/>
          </a:xfrm>
        </p:spPr>
        <p:txBody>
          <a:bodyPr/>
          <a:lstStyle/>
          <a:p>
            <a:r>
              <a:rPr lang="en-US" sz="1200" dirty="0">
                <a:latin typeface="Calibri" panose="020F0502020204030204" pitchFamily="34" charset="0"/>
                <a:cs typeface="Calibri" panose="020F0502020204030204" pitchFamily="34" charset="0"/>
              </a:rPr>
              <a:t>Amazon Elastic Block Store (Amazon EBS) provides block level storage volumes for use with Amazon EC2 instances. EBS volumes are highly available and reliable storage volumes that can you can attach to any running instance that is in the same Availability Zone. EBS volumes that are attached to an Amazon EC2 instance are exposed as storage volumes that persist independently from the life of the instance. With Amazon EBS, you pay only for what you use.</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You can back up the data on your Amazon EBS volumes to Amazon S3 by taking point-in-time snapshots. Snapshots are incremental backups, which means that only the blocks on the device that have changed after your most recent snapshot are saved. This minimizes the time required to create the snapshot and saves on storage costs by not duplicating data. When you delete a snapshot, only the data unique to that snapshot is removed. Each snapshot contains all of the information needed to restore your data (from the moment when the snapshot was taken) to a new EBS volume.</a:t>
            </a:r>
          </a:p>
          <a:p>
            <a:endParaRPr lang="en-US" sz="1200" dirty="0">
              <a:latin typeface="Calibri" panose="020F0502020204030204" pitchFamily="34" charset="0"/>
              <a:cs typeface="Calibri" panose="020F0502020204030204" pitchFamily="34" charset="0"/>
            </a:endParaRPr>
          </a:p>
          <a:p>
            <a:pPr marL="0" indent="0" algn="l" defTabSz="1097212" rtl="0" eaLnBrk="1" latinLnBrk="0" hangingPunct="1">
              <a:lnSpc>
                <a:spcPct val="90000"/>
              </a:lnSpc>
              <a:spcAft>
                <a:spcPts val="400"/>
              </a:spcAft>
              <a:buFont typeface="Arial" panose="020B0604020202020204" pitchFamily="34" charset="0"/>
              <a:buNone/>
            </a:pPr>
            <a:r>
              <a:rPr lang="en-US" sz="1200" kern="1200" dirty="0">
                <a:solidFill>
                  <a:schemeClr val="tx1"/>
                </a:solidFill>
                <a:latin typeface="Calibri" panose="020F0502020204030204" pitchFamily="34" charset="0"/>
                <a:ea typeface="+mn-ea"/>
                <a:cs typeface="Calibri" panose="020F0502020204030204" pitchFamily="34" charset="0"/>
              </a:rPr>
              <a:t>Amazon EBS is a good choice when you need to access data quickly and require long-term persistence. EBS volumes are particularly well-suited for use as the primary storage for file systems, databases, or for any applications that require fine granular updates and access to raw, unformatted, block-level storage. Amazon EBS is also well suited to both database-style applications that rely on random reads and writes, and to throughput-intensive applications that perform long, continuous reads and writes.</a:t>
            </a:r>
          </a:p>
        </p:txBody>
      </p:sp>
    </p:spTree>
    <p:extLst>
      <p:ext uri="{BB962C8B-B14F-4D97-AF65-F5344CB8AC3E}">
        <p14:creationId xmlns:p14="http://schemas.microsoft.com/office/powerpoint/2010/main" val="13270552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1632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203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5775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endParaRPr lang="en-US" dirty="0"/>
          </a:p>
        </p:txBody>
      </p:sp>
    </p:spTree>
    <p:extLst>
      <p:ext uri="{BB962C8B-B14F-4D97-AF65-F5344CB8AC3E}">
        <p14:creationId xmlns:p14="http://schemas.microsoft.com/office/powerpoint/2010/main" val="2930186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30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70967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322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956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0995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a:t>The difference between fault tolerance and high availability is that a fault tolerant environment has no service interruption but a significantly higher cost, while a highly available environment has a minimal service interruption. Many sites are willing to absorb a small amount of downtime with high availability rather than pay the much higher cost of providing fault tolerance.</a:t>
            </a:r>
          </a:p>
        </p:txBody>
      </p:sp>
    </p:spTree>
    <p:extLst>
      <p:ext uri="{BB962C8B-B14F-4D97-AF65-F5344CB8AC3E}">
        <p14:creationId xmlns:p14="http://schemas.microsoft.com/office/powerpoint/2010/main" val="31570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ea typeface="+mn-ea"/>
                <a:cs typeface="+mn-cs"/>
              </a:rPr>
              <a:t>Displayed here is a table that summarizes the specifications and use cases of each EBS volume type.</a:t>
            </a:r>
            <a:endParaRPr lang="en-US" dirty="0">
              <a:cs typeface="Calibri" panose="020F0502020204030204" pitchFamily="34" charset="0"/>
            </a:endParaRPr>
          </a:p>
        </p:txBody>
      </p:sp>
    </p:spTree>
    <p:extLst>
      <p:ext uri="{BB962C8B-B14F-4D97-AF65-F5344CB8AC3E}">
        <p14:creationId xmlns:p14="http://schemas.microsoft.com/office/powerpoint/2010/main" val="33991906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9808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cs typeface="Calibri" panose="020F0502020204030204" pitchFamily="34" charset="0"/>
              </a:rPr>
              <a:t>The following links provide more information regarding the topics just discussed.  Please review the links in preparation for the exam:</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Amazon EBS FAQs: </a:t>
            </a:r>
            <a:r>
              <a:rPr lang="en-US" sz="1200" dirty="0">
                <a:cs typeface="Calibri" panose="020F0502020204030204" pitchFamily="34" charset="0"/>
                <a:hlinkClick r:id="rId3"/>
              </a:rPr>
              <a:t>https://aws.amazon.com/ebs/faqs/</a:t>
            </a:r>
            <a:endParaRPr lang="en-US" sz="1200" dirty="0">
              <a:cs typeface="Calibri" panose="020F0502020204030204" pitchFamily="34" charset="0"/>
            </a:endParaRP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Whitepaper – AW</a:t>
            </a:r>
            <a:r>
              <a:rPr lang="en-US" sz="1200" baseline="0" dirty="0">
                <a:cs typeface="Calibri" panose="020F0502020204030204" pitchFamily="34" charset="0"/>
              </a:rPr>
              <a:t>S Storage Services Overview: </a:t>
            </a:r>
            <a:r>
              <a:rPr lang="en-US" sz="1200" dirty="0">
                <a:cs typeface="Calibri" panose="020F0502020204030204" pitchFamily="34" charset="0"/>
                <a:hlinkClick r:id="rId4"/>
              </a:rPr>
              <a:t>https://d0.awsstatic.com/whitepapers/Storage/AWS Storage Services Whitepaper-v9.pdf</a:t>
            </a:r>
            <a:endParaRPr lang="en-US" sz="1200" baseline="0" dirty="0">
              <a:cs typeface="Calibri" panose="020F0502020204030204" pitchFamily="34" charset="0"/>
            </a:endParaRPr>
          </a:p>
          <a:p>
            <a:pPr marL="171450" indent="-171450">
              <a:buFont typeface="Arial" panose="020B0604020202020204" pitchFamily="34" charset="0"/>
              <a:buChar char="•"/>
            </a:pPr>
            <a:endParaRPr lang="en-US" sz="1200" baseline="0" dirty="0">
              <a:cs typeface="Calibri" panose="020F0502020204030204" pitchFamily="34" charset="0"/>
            </a:endParaRPr>
          </a:p>
          <a:p>
            <a:pPr marL="171450" indent="-171450">
              <a:buFont typeface="Arial" panose="020B0604020202020204" pitchFamily="34" charset="0"/>
              <a:buChar char="•"/>
            </a:pPr>
            <a:r>
              <a:rPr lang="en-US" sz="1200" baseline="0" dirty="0">
                <a:cs typeface="Calibri" panose="020F0502020204030204" pitchFamily="34" charset="0"/>
              </a:rPr>
              <a:t>SPL Lab – Introduction to Amazon Elastic Block Store: </a:t>
            </a:r>
            <a:r>
              <a:rPr lang="en-US" sz="1059" u="sng" kern="1200" dirty="0">
                <a:solidFill>
                  <a:schemeClr val="tx1"/>
                </a:solidFill>
                <a:effectLst/>
                <a:ea typeface="+mn-ea"/>
                <a:cs typeface="+mn-cs"/>
                <a:hlinkClick r:id="rId5"/>
              </a:rPr>
              <a:t>https://amazon.qwiklabs.com/catalog?keywords=Introduction+to+Amazon+Elastic+Block+Store+%28EBS%29&amp;format%5B%5D=any&amp;level%5B%5D=any&amp;duration%5B%5D=any&amp;price%5B%5D=any&amp;modality%5B%5D=any&amp;language%5B%5D=any</a:t>
            </a:r>
            <a:r>
              <a:rPr lang="en-US" sz="1200" dirty="0">
                <a:effectLst/>
              </a:rPr>
              <a:t> </a:t>
            </a:r>
            <a:endParaRPr lang="en-US" sz="1200" baseline="0" dirty="0">
              <a:cs typeface="Calibri" panose="020F0502020204030204" pitchFamily="34" charset="0"/>
            </a:endParaRP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Amazon EC2</a:t>
            </a:r>
            <a:r>
              <a:rPr lang="en-US" sz="1200" baseline="0" dirty="0">
                <a:cs typeface="Calibri" panose="020F0502020204030204" pitchFamily="34" charset="0"/>
              </a:rPr>
              <a:t> Instance Store:</a:t>
            </a:r>
          </a:p>
          <a:p>
            <a:pPr indent="174625"/>
            <a:r>
              <a:rPr lang="en-US" dirty="0">
                <a:cs typeface="Calibri" panose="020F0502020204030204" pitchFamily="34" charset="0"/>
                <a:hlinkClick r:id="rId3"/>
              </a:rPr>
              <a:t>https://docs.aws.amazon.com/AWSEC2/latest/UserGuide/InstanceStorage.html</a:t>
            </a:r>
            <a:endParaRPr lang="en-US" sz="1200" dirty="0">
              <a:cs typeface="Calibri" panose="020F0502020204030204" pitchFamily="34" charset="0"/>
            </a:endParaRPr>
          </a:p>
        </p:txBody>
      </p:sp>
    </p:spTree>
    <p:extLst>
      <p:ext uri="{BB962C8B-B14F-4D97-AF65-F5344CB8AC3E}">
        <p14:creationId xmlns:p14="http://schemas.microsoft.com/office/powerpoint/2010/main" val="387386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193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756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861952" y="6089839"/>
            <a:ext cx="1910948" cy="449073"/>
          </a:xfrm>
          <a:prstGeom prst="rect">
            <a:avLst/>
          </a:prstGeom>
        </p:spPr>
      </p:pic>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6"/>
            <a:ext cx="1910948"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
        <p:nvSpPr>
          <p:cNvPr id="6" name="Table Placeholder 5"/>
          <p:cNvSpPr>
            <a:spLocks noGrp="1"/>
          </p:cNvSpPr>
          <p:nvPr>
            <p:ph type="tbl" sz="quarter" idx="13" hasCustomPrompt="1"/>
          </p:nvPr>
        </p:nvSpPr>
        <p:spPr>
          <a:xfrm>
            <a:off x="425196" y="1783718"/>
            <a:ext cx="11347704" cy="393192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b="0" i="0" u="none" strike="noStrike" dirty="0">
                <a:effectLst/>
                <a:latin typeface="Amazon Ember Light" panose="020B0403020204020204" pitchFamily="34" charset="0"/>
              </a:rPr>
              <a:t>Edit Master table layout</a:t>
            </a:r>
            <a:endParaRPr lang="en-US" sz="1800" b="0" i="0" u="none" strike="noStrike" dirty="0">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userDrawn="1"/>
        </p:nvPicPr>
        <p:blipFill>
          <a:blip r:embed="rId3"/>
          <a:stretch>
            <a:fillRect/>
          </a:stretch>
        </p:blipFill>
        <p:spPr>
          <a:xfrm>
            <a:off x="9861952" y="6089840"/>
            <a:ext cx="1910948" cy="449072"/>
          </a:xfrm>
          <a:prstGeom prst="rect">
            <a:avLst/>
          </a:prstGeom>
        </p:spPr>
      </p:pic>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27092" y="6089840"/>
            <a:ext cx="1910948"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
        <p:nvSpPr>
          <p:cNvPr id="21" name="TextBox 20"/>
          <p:cNvSpPr txBox="1"/>
          <p:nvPr userDrawn="1"/>
        </p:nvSpPr>
        <p:spPr>
          <a:xfrm>
            <a:off x="8171365" y="5105029"/>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7" name="Picture 6">
            <a:extLst>
              <a:ext uri="{FF2B5EF4-FFF2-40B4-BE49-F238E27FC236}">
                <a16:creationId xmlns:a16="http://schemas.microsoft.com/office/drawing/2014/main" id="{C64AE505-226A-7C43-A554-8CB1590043A4}"/>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dirty="0">
                <a:solidFill>
                  <a:schemeClr val="bg1"/>
                </a:solidFill>
                <a:latin typeface="Amazon Ember Light" charset="0"/>
                <a:ea typeface="Amazon Ember Light" charset="0"/>
                <a:cs typeface="Amazon Ember Light" charset="0"/>
              </a:rPr>
              <a:t>https://support.aws.amazon.com/#/contacts/aws-training</a:t>
            </a:r>
            <a:r>
              <a:rPr lang="en-US" sz="900" dirty="0">
                <a:solidFill>
                  <a:schemeClr val="bg1"/>
                </a:solidFill>
                <a:latin typeface="Amazon Ember Light" charset="0"/>
                <a:ea typeface="Amazon Ember Light" charset="0"/>
                <a:cs typeface="Amazon Ember Light" charset="0"/>
              </a:rPr>
              <a:t>. All trademarks are the property of their owners.</a:t>
            </a: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_1">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35F48DB9-E331-4285-B61A-75E6B3CD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12192000" cy="6858000"/>
          </a:xfrm>
          <a:prstGeom prst="rect">
            <a:avLst/>
          </a:prstGeom>
        </p:spPr>
      </p:pic>
      <p:sp>
        <p:nvSpPr>
          <p:cNvPr id="2" name="Title 1"/>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defRPr>
            </a:lvl1pPr>
          </a:lstStyle>
          <a:p>
            <a:r>
              <a:rPr lang="en-US" dirty="0"/>
              <a:t>Section</a:t>
            </a:r>
          </a:p>
        </p:txBody>
      </p:sp>
      <p:pic>
        <p:nvPicPr>
          <p:cNvPr id="10" name="Graphic 9">
            <a:extLst>
              <a:ext uri="{FF2B5EF4-FFF2-40B4-BE49-F238E27FC236}">
                <a16:creationId xmlns:a16="http://schemas.microsoft.com/office/drawing/2014/main" id="{A6E69C37-0E9D-4E22-B18B-5FB52E08D9E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457141" y="6171769"/>
            <a:ext cx="896250" cy="204345"/>
          </a:xfrm>
          <a:prstGeom prst="rect">
            <a:avLst/>
          </a:prstGeom>
        </p:spPr>
      </p:pic>
      <p:sp>
        <p:nvSpPr>
          <p:cNvPr id="11" name="TextBox 3">
            <a:extLst>
              <a:ext uri="{FF2B5EF4-FFF2-40B4-BE49-F238E27FC236}">
                <a16:creationId xmlns:a16="http://schemas.microsoft.com/office/drawing/2014/main" id="{4F7393F9-7DE2-4793-AE05-B703B6A04CC0}"/>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3D2A5F9-316C-48CC-91AF-19A9F7E2310E}"/>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131735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950042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DE7406F-C142-4253-8E50-E2353A9D4368}"/>
              </a:ext>
            </a:extLst>
          </p:cNvPr>
          <p:cNvGrpSpPr/>
          <p:nvPr userDrawn="1"/>
        </p:nvGrpSpPr>
        <p:grpSpPr>
          <a:xfrm>
            <a:off x="0" y="0"/>
            <a:ext cx="12192000" cy="6858000"/>
            <a:chOff x="0" y="0"/>
            <a:chExt cx="14630400" cy="8229600"/>
          </a:xfrm>
        </p:grpSpPr>
        <p:pic>
          <p:nvPicPr>
            <p:cNvPr id="21" name="Picture 20">
              <a:extLst>
                <a:ext uri="{FF2B5EF4-FFF2-40B4-BE49-F238E27FC236}">
                  <a16:creationId xmlns:a16="http://schemas.microsoft.com/office/drawing/2014/main" id="{1F94A427-1C24-42D8-AD2B-F4589D29F0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7834436B-15A7-4747-8E82-8F4E178B11D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69240" y="1941676"/>
            <a:ext cx="8718498" cy="1542143"/>
          </a:xfrm>
          <a:noFill/>
        </p:spPr>
        <p:txBody>
          <a:bodyPr lIns="182880" tIns="146304" rIns="182880" bIns="146304" anchor="t" anchorCtr="0"/>
          <a:lstStyle>
            <a:lvl1pPr>
              <a:defRPr sz="4500" spc="-9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69875" y="3877469"/>
            <a:ext cx="8715373" cy="1387928"/>
          </a:xfrm>
        </p:spPr>
        <p:txBody>
          <a:bodyPr lIns="182880" tIns="146304" rIns="182880" bIns="146304">
            <a:noAutofit/>
          </a:bodyPr>
          <a:lstStyle>
            <a:lvl1pPr marL="0" indent="0">
              <a:spcBef>
                <a:spcPts val="0"/>
              </a:spcBef>
              <a:buNone/>
              <a:defRPr lang="en-US" sz="20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69239" y="1226096"/>
            <a:ext cx="8718498" cy="526363"/>
          </a:xfrm>
        </p:spPr>
        <p:txBody>
          <a:bodyPr vert="horz" wrap="square" lIns="182880" tIns="146304" rIns="182880" bIns="146304" rtlCol="0">
            <a:spAutoFit/>
          </a:bodyPr>
          <a:lstStyle>
            <a:lvl1pPr>
              <a:defRPr lang="en-US" sz="1667" spc="500" baseline="0" dirty="0">
                <a:solidFill>
                  <a:schemeClr val="bg1"/>
                </a:solidFill>
              </a:defRPr>
            </a:lvl1pPr>
          </a:lstStyle>
          <a:p>
            <a:pPr marL="0" lvl="0" indent="0">
              <a:buNone/>
            </a:pPr>
            <a:r>
              <a:rPr lang="en-US" dirty="0" err="1"/>
              <a:t>SessionID</a:t>
            </a:r>
            <a:endParaRPr lang="en-US" dirty="0"/>
          </a:p>
        </p:txBody>
      </p:sp>
      <p:pic>
        <p:nvPicPr>
          <p:cNvPr id="11" name="Graphic 10">
            <a:extLst>
              <a:ext uri="{FF2B5EF4-FFF2-40B4-BE49-F238E27FC236}">
                <a16:creationId xmlns:a16="http://schemas.microsoft.com/office/drawing/2014/main" id="{5F306402-1ADF-431A-8AE8-7631253E61A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171769"/>
            <a:ext cx="896250" cy="204345"/>
          </a:xfrm>
          <a:prstGeom prst="rect">
            <a:avLst/>
          </a:prstGeom>
        </p:spPr>
      </p:pic>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7D566F41-648E-4417-9E66-27248ED9960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5018759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33207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60406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272B3-8328-4907-A1D0-C4701AFA5A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4"/>
          <p:cNvSpPr>
            <a:spLocks noGrp="1"/>
          </p:cNvSpPr>
          <p:nvPr>
            <p:ph type="title" hasCustomPrompt="1"/>
          </p:nvPr>
        </p:nvSpPr>
        <p:spPr bwMode="white">
          <a:xfrm>
            <a:off x="269875" y="1854994"/>
            <a:ext cx="10758955" cy="2243708"/>
          </a:xfrm>
        </p:spPr>
        <p:txBody>
          <a:bodyPr lIns="182880" tIns="146304" rIns="182880" bIns="146304"/>
          <a:lstStyle>
            <a:lvl1pPr marL="142869" indent="-142869" algn="l">
              <a:defRPr sz="5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5194300" y="4545807"/>
            <a:ext cx="5834857" cy="569387"/>
          </a:xfrm>
        </p:spPr>
        <p:txBody>
          <a:bodyPr lIns="182880" tIns="146304" rIns="182880" bIns="146304"/>
          <a:lstStyle>
            <a:lvl1pPr marL="190492" indent="0" algn="r">
              <a:buNone/>
              <a:defRPr sz="2333" b="1">
                <a:solidFill>
                  <a:schemeClr val="tx1"/>
                </a:solidFill>
                <a:latin typeface="+mn-lt"/>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55500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1B0BE7-3531-4E8A-9D4D-0367740EC5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Single Corner Rounded 1">
            <a:extLst>
              <a:ext uri="{FF2B5EF4-FFF2-40B4-BE49-F238E27FC236}">
                <a16:creationId xmlns:a16="http://schemas.microsoft.com/office/drawing/2014/main" id="{DC58E341-80E0-40C1-A817-EA0189E537B2}"/>
              </a:ext>
            </a:extLst>
          </p:cNvPr>
          <p:cNvSpPr/>
          <p:nvPr userDrawn="1"/>
        </p:nvSpPr>
        <p:spPr bwMode="auto">
          <a:xfrm flipH="1">
            <a:off x="8889999" y="5010137"/>
            <a:ext cx="3302001" cy="1847863"/>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69876" y="3529327"/>
            <a:ext cx="5108699" cy="1387928"/>
          </a:xfrm>
        </p:spPr>
        <p:txBody>
          <a:bodyPr lIns="182880" tIns="146304" rIns="182880" bIns="146304">
            <a:noAutofit/>
          </a:bodyPr>
          <a:lstStyle>
            <a:lvl1pPr marL="0" indent="0">
              <a:spcBef>
                <a:spcPts val="0"/>
              </a:spcBef>
              <a:buNone/>
              <a:defRPr lang="en-US" sz="2333"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269239" y="1841350"/>
            <a:ext cx="9979661" cy="1587651"/>
          </a:xfrm>
          <a:prstGeom prst="rect">
            <a:avLst/>
          </a:prstGeom>
          <a:noFill/>
        </p:spPr>
        <p:txBody>
          <a:bodyPr vert="horz" wrap="square" lIns="152400" tIns="76200" rIns="121920" bIns="762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9583" dirty="0"/>
              <a:t>Thank you!</a:t>
            </a:r>
          </a:p>
        </p:txBody>
      </p:sp>
      <p:pic>
        <p:nvPicPr>
          <p:cNvPr id="14" name="Graphic 13">
            <a:extLst>
              <a:ext uri="{FF2B5EF4-FFF2-40B4-BE49-F238E27FC236}">
                <a16:creationId xmlns:a16="http://schemas.microsoft.com/office/drawing/2014/main" id="{2ED359B6-C742-4634-8154-0667621E7BF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171769"/>
            <a:ext cx="896250" cy="204345"/>
          </a:xfrm>
          <a:prstGeom prst="rect">
            <a:avLst/>
          </a:prstGeom>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2903303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2020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pic>
        <p:nvPicPr>
          <p:cNvPr id="8" name="Picture 7">
            <a:extLst>
              <a:ext uri="{FF2B5EF4-FFF2-40B4-BE49-F238E27FC236}">
                <a16:creationId xmlns:a16="http://schemas.microsoft.com/office/drawing/2014/main" id="{040776E6-F3E1-DA4B-8CFE-F2F2516FB70A}"/>
              </a:ext>
            </a:extLst>
          </p:cNvPr>
          <p:cNvPicPr>
            <a:picLocks noChangeAspect="1"/>
          </p:cNvPicPr>
          <p:nvPr userDrawn="1"/>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30"/>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68" r:id="rId16"/>
    <p:sldLayoutId id="2147483672" r:id="rId17"/>
    <p:sldLayoutId id="2147483665" r:id="rId18"/>
    <p:sldLayoutId id="2147483677" r:id="rId19"/>
    <p:sldLayoutId id="2147483669" r:id="rId20"/>
    <p:sldLayoutId id="2147483660" r:id="rId21"/>
    <p:sldLayoutId id="2147483679" r:id="rId22"/>
    <p:sldLayoutId id="2147483680" r:id="rId23"/>
    <p:sldLayoutId id="2147483681" r:id="rId24"/>
    <p:sldLayoutId id="2147483682" r:id="rId25"/>
    <p:sldLayoutId id="2147483683" r:id="rId26"/>
    <p:sldLayoutId id="2147483684" r:id="rId27"/>
    <p:sldLayoutId id="2147483685" r:id="rId28"/>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hyperlink" Target="https://aws.amazon.com/documentation/route53/" TargetMode="External"/><Relationship Id="rId3" Type="http://schemas.openxmlformats.org/officeDocument/2006/relationships/hyperlink" Target="https://aws.amazon.com/documentation/elastic-load-balancing/" TargetMode="External"/><Relationship Id="rId7" Type="http://schemas.openxmlformats.org/officeDocument/2006/relationships/hyperlink" Target="https://amazon.qwiklabs.com/focuses/3458?locale=en"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https://aws.amazon.com/ec2/faqs/#elastic-ip" TargetMode="External"/><Relationship Id="rId5" Type="http://schemas.openxmlformats.org/officeDocument/2006/relationships/hyperlink" Target="https://aws.amazon.com/elasticloadbalancing/faqs/" TargetMode="External"/><Relationship Id="rId10" Type="http://schemas.openxmlformats.org/officeDocument/2006/relationships/image" Target="../media/image17.png"/><Relationship Id="rId4" Type="http://schemas.openxmlformats.org/officeDocument/2006/relationships/hyperlink" Target="https://aws.amazon.com/sqs/faqs/" TargetMode="External"/><Relationship Id="rId9" Type="http://schemas.openxmlformats.org/officeDocument/2006/relationships/hyperlink" Target="https://docs.aws.amazon.com/AWSEC2/latest/UserGuide/InstanceStorage.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1.sv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hyperlink" Target="https://amazon.qwiklabs.com/focuses/3458?locale=en" TargetMode="External"/><Relationship Id="rId3" Type="http://schemas.openxmlformats.org/officeDocument/2006/relationships/hyperlink" Target="https://aws.amazon.com/documentation/glacier/" TargetMode="External"/><Relationship Id="rId7" Type="http://schemas.openxmlformats.org/officeDocument/2006/relationships/hyperlink" Target="https://aws.amazon.com/cloudfront/details/#faq" TargetMode="External"/><Relationship Id="rId12"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hyperlink" Target="https://aws.amazon.com/glacier/faqs/" TargetMode="External"/><Relationship Id="rId11" Type="http://schemas.openxmlformats.org/officeDocument/2006/relationships/hyperlink" Target="https://amazon.qwiklabs.com/catalog?keywords=Introduction+to+Amazon+Elastic+File+System+(EFS)&amp;format%5b%5d=any&amp;level%5b%5d=any&amp;duration%5b%5d=any&amp;price%5b%5d=any&amp;modality%5b%5d=any&amp;language%5b%5d=any" TargetMode="External"/><Relationship Id="rId5" Type="http://schemas.openxmlformats.org/officeDocument/2006/relationships/hyperlink" Target="https://aws.amazon.com/s3/faqs/" TargetMode="External"/><Relationship Id="rId10" Type="http://schemas.openxmlformats.org/officeDocument/2006/relationships/hyperlink" Target="https://docs.aws.amazon.com/AWSEC2/latest/UserGuide/InstanceStorage.html" TargetMode="External"/><Relationship Id="rId4" Type="http://schemas.openxmlformats.org/officeDocument/2006/relationships/hyperlink" Target="https://aws.amazon.com/efs/faq/" TargetMode="External"/><Relationship Id="rId9" Type="http://schemas.openxmlformats.org/officeDocument/2006/relationships/hyperlink" Target="https://amazon.qwiklabs.com/catalog?keywords=Introduction+to+Amazon+Simple+Storage+Service+(S3)&amp;format%5b%5d=any&amp;level%5b%5d=any&amp;duration%5b%5d=any&amp;price%5b%5d=any&amp;modality%5b%5d=any&amp;language%5b%5d=an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architecture/well-architected/"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aws.amazon.com/ebs/faqs/" TargetMode="External"/><Relationship Id="rId7" Type="http://schemas.openxmlformats.org/officeDocument/2006/relationships/hyperlink" Target="https://docs.aws.amazon.com/AWSEC2/latest/UserGuide/InstanceStorage.html"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amazon.qwiklabs.com/catalog?keywords=Introduction+to+Amazon+Elastic+Block+Store+(EBS)&amp;format%5b%5d=any&amp;level%5b%5d=any&amp;duration%5b%5d=any&amp;price%5b%5d=any&amp;modality%5b%5d=any&amp;language%5b%5d=any" TargetMode="External"/><Relationship Id="rId5" Type="http://schemas.openxmlformats.org/officeDocument/2006/relationships/hyperlink" Target="https://amazon.qwiklabs.com/focuses/3459?locale=en" TargetMode="External"/><Relationship Id="rId4" Type="http://schemas.openxmlformats.org/officeDocument/2006/relationships/hyperlink" Target="https://d0.awsstatic.com/whitepapers/Storage/AWS%20Storage%20Services%20Whitepaper-v9.pd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Design Resilient Architectures</a:t>
            </a:r>
            <a:br>
              <a:rPr lang="en-US" dirty="0"/>
            </a:br>
            <a:r>
              <a:rPr lang="en-US" sz="3667" dirty="0"/>
              <a:t>Domain 1</a:t>
            </a:r>
            <a:endParaRPr lang="en-US" dirty="0"/>
          </a:p>
        </p:txBody>
      </p:sp>
      <p:sp>
        <p:nvSpPr>
          <p:cNvPr id="3" name="Footer Placeholder 2"/>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987151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rPr>
              <a:t>A </a:t>
            </a:r>
            <a:r>
              <a:rPr lang="en-US" sz="2333" b="1" dirty="0">
                <a:solidFill>
                  <a:srgbClr val="D232AA"/>
                </a:solidFill>
              </a:rPr>
              <a:t>database</a:t>
            </a:r>
            <a:r>
              <a:rPr lang="en-US" sz="2333" dirty="0">
                <a:solidFill>
                  <a:srgbClr val="414042"/>
                </a:solidFill>
              </a:rPr>
              <a:t> is running on an </a:t>
            </a:r>
            <a:r>
              <a:rPr lang="en-US" sz="2333" b="1" dirty="0">
                <a:solidFill>
                  <a:srgbClr val="D232AA"/>
                </a:solidFill>
              </a:rPr>
              <a:t>Amazon</a:t>
            </a:r>
            <a:r>
              <a:rPr lang="en-US" sz="2333" dirty="0">
                <a:solidFill>
                  <a:srgbClr val="414042"/>
                </a:solidFill>
              </a:rPr>
              <a:t> </a:t>
            </a:r>
            <a:r>
              <a:rPr lang="en-US" sz="2333" b="1" dirty="0">
                <a:solidFill>
                  <a:srgbClr val="D232AA"/>
                </a:solidFill>
              </a:rPr>
              <a:t>EC2 instance</a:t>
            </a:r>
            <a:r>
              <a:rPr lang="en-US" sz="2333" dirty="0">
                <a:solidFill>
                  <a:srgbClr val="414042"/>
                </a:solidFill>
              </a:rPr>
              <a:t>. The database software</a:t>
            </a:r>
            <a:br>
              <a:rPr lang="en-US" sz="2333" dirty="0">
                <a:solidFill>
                  <a:srgbClr val="414042"/>
                </a:solidFill>
              </a:rPr>
            </a:br>
            <a:r>
              <a:rPr lang="en-US" sz="2333" dirty="0">
                <a:solidFill>
                  <a:srgbClr val="414042"/>
                </a:solidFill>
              </a:rPr>
              <a:t>has a backup feature that </a:t>
            </a:r>
            <a:r>
              <a:rPr lang="en-US" sz="2333" b="1" dirty="0">
                <a:solidFill>
                  <a:srgbClr val="D232AA"/>
                </a:solidFill>
              </a:rPr>
              <a:t>requires block storage</a:t>
            </a:r>
            <a:r>
              <a:rPr lang="en-US" sz="2333" dirty="0">
                <a:solidFill>
                  <a:srgbClr val="414042"/>
                </a:solidFill>
              </a:rPr>
              <a:t>. </a:t>
            </a:r>
          </a:p>
          <a:p>
            <a:pPr marL="0" lvl="0" indent="0">
              <a:lnSpc>
                <a:spcPct val="100000"/>
              </a:lnSpc>
              <a:buNone/>
            </a:pPr>
            <a:endParaRPr lang="en-US" sz="2333" dirty="0">
              <a:solidFill>
                <a:srgbClr val="414042"/>
              </a:solidFill>
            </a:endParaRPr>
          </a:p>
          <a:p>
            <a:pPr marL="0" lvl="0" indent="0">
              <a:lnSpc>
                <a:spcPct val="100000"/>
              </a:lnSpc>
              <a:buNone/>
            </a:pPr>
            <a:r>
              <a:rPr lang="en-US" sz="2333" dirty="0">
                <a:solidFill>
                  <a:srgbClr val="414042"/>
                </a:solidFill>
              </a:rPr>
              <a:t>What storage option would be the </a:t>
            </a:r>
            <a:r>
              <a:rPr lang="en-US" sz="2333" b="1" dirty="0">
                <a:solidFill>
                  <a:srgbClr val="D232AA"/>
                </a:solidFill>
              </a:rPr>
              <a:t>lowest cost option </a:t>
            </a:r>
            <a:r>
              <a:rPr lang="en-US" sz="2333" dirty="0">
                <a:solidFill>
                  <a:srgbClr val="414042"/>
                </a:solidFill>
              </a:rPr>
              <a:t>for the </a:t>
            </a:r>
            <a:r>
              <a:rPr lang="en-US" sz="2333" b="1" dirty="0">
                <a:solidFill>
                  <a:srgbClr val="D232AA"/>
                </a:solidFill>
              </a:rPr>
              <a:t>backup data</a:t>
            </a:r>
            <a:r>
              <a:rPr lang="en-US" sz="2333" dirty="0">
                <a:solidFill>
                  <a:srgbClr val="414042"/>
                </a:solidFill>
              </a:rPr>
              <a:t>?</a:t>
            </a:r>
          </a:p>
          <a:p>
            <a:pPr lvl="0">
              <a:lnSpc>
                <a:spcPct val="100000"/>
              </a:lnSpc>
            </a:pPr>
            <a:endParaRPr lang="en-US" sz="2333" dirty="0"/>
          </a:p>
          <a:p>
            <a:pPr marL="507967" indent="-507967">
              <a:lnSpc>
                <a:spcPct val="100000"/>
              </a:lnSpc>
              <a:buFont typeface="+mj-lt"/>
              <a:buAutoNum type="alphaUcPeriod"/>
            </a:pPr>
            <a:r>
              <a:rPr lang="en-US" sz="2333" strike="sngStrike" dirty="0"/>
              <a:t>Amazon Glacier </a:t>
            </a:r>
            <a:r>
              <a:rPr lang="en-US" sz="2333" dirty="0"/>
              <a:t>(Not a block storage)</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dirty="0"/>
              <a:t>Amazon S3</a:t>
            </a:r>
          </a:p>
          <a:p>
            <a:pPr marL="507967" indent="-507967">
              <a:lnSpc>
                <a:spcPct val="100000"/>
              </a:lnSpc>
              <a:buFont typeface="+mj-lt"/>
              <a:buAutoNum type="alphaUcPeriod"/>
            </a:pPr>
            <a:r>
              <a:rPr lang="en-US" sz="2333" dirty="0"/>
              <a:t>Amazon EBS Throughput Optimized HDD Volume (st1)</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10</a:t>
            </a:fld>
            <a:endParaRPr lang="en-US"/>
          </a:p>
        </p:txBody>
      </p:sp>
    </p:spTree>
    <p:extLst>
      <p:ext uri="{BB962C8B-B14F-4D97-AF65-F5344CB8AC3E}">
        <p14:creationId xmlns:p14="http://schemas.microsoft.com/office/powerpoint/2010/main" val="10961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rPr>
              <a:t>A </a:t>
            </a:r>
            <a:r>
              <a:rPr lang="en-US" sz="2333" b="1" dirty="0">
                <a:solidFill>
                  <a:srgbClr val="D232AA"/>
                </a:solidFill>
              </a:rPr>
              <a:t>database</a:t>
            </a:r>
            <a:r>
              <a:rPr lang="en-US" sz="2333" dirty="0">
                <a:solidFill>
                  <a:srgbClr val="414042"/>
                </a:solidFill>
              </a:rPr>
              <a:t> is running on an </a:t>
            </a:r>
            <a:r>
              <a:rPr lang="en-US" sz="2333" b="1" dirty="0">
                <a:solidFill>
                  <a:srgbClr val="D232AA"/>
                </a:solidFill>
              </a:rPr>
              <a:t>Amazon</a:t>
            </a:r>
            <a:r>
              <a:rPr lang="en-US" sz="2333" dirty="0">
                <a:solidFill>
                  <a:srgbClr val="414042"/>
                </a:solidFill>
              </a:rPr>
              <a:t> </a:t>
            </a:r>
            <a:r>
              <a:rPr lang="en-US" sz="2333" b="1" dirty="0">
                <a:solidFill>
                  <a:srgbClr val="D232AA"/>
                </a:solidFill>
              </a:rPr>
              <a:t>EC2 instance</a:t>
            </a:r>
            <a:r>
              <a:rPr lang="en-US" sz="2333" dirty="0">
                <a:solidFill>
                  <a:srgbClr val="414042"/>
                </a:solidFill>
              </a:rPr>
              <a:t>. The database software</a:t>
            </a:r>
            <a:br>
              <a:rPr lang="en-US" sz="2333" dirty="0">
                <a:solidFill>
                  <a:srgbClr val="414042"/>
                </a:solidFill>
              </a:rPr>
            </a:br>
            <a:r>
              <a:rPr lang="en-US" sz="2333" dirty="0">
                <a:solidFill>
                  <a:srgbClr val="414042"/>
                </a:solidFill>
              </a:rPr>
              <a:t>has a backup feature that </a:t>
            </a:r>
            <a:r>
              <a:rPr lang="en-US" sz="2333" b="1" dirty="0">
                <a:solidFill>
                  <a:srgbClr val="D232AA"/>
                </a:solidFill>
              </a:rPr>
              <a:t>requires block storage</a:t>
            </a:r>
            <a:r>
              <a:rPr lang="en-US" sz="2333" dirty="0">
                <a:solidFill>
                  <a:srgbClr val="414042"/>
                </a:solidFill>
              </a:rPr>
              <a:t>. </a:t>
            </a:r>
          </a:p>
          <a:p>
            <a:pPr marL="0" lvl="0" indent="0">
              <a:lnSpc>
                <a:spcPct val="100000"/>
              </a:lnSpc>
              <a:buNone/>
            </a:pPr>
            <a:endParaRPr lang="en-US" sz="2333" dirty="0">
              <a:solidFill>
                <a:srgbClr val="414042"/>
              </a:solidFill>
            </a:endParaRPr>
          </a:p>
          <a:p>
            <a:pPr marL="0" lvl="0" indent="0">
              <a:lnSpc>
                <a:spcPct val="100000"/>
              </a:lnSpc>
              <a:buNone/>
            </a:pPr>
            <a:r>
              <a:rPr lang="en-US" sz="2333" dirty="0">
                <a:solidFill>
                  <a:srgbClr val="414042"/>
                </a:solidFill>
              </a:rPr>
              <a:t>What storage option would be the </a:t>
            </a:r>
            <a:r>
              <a:rPr lang="en-US" sz="2333" b="1" dirty="0">
                <a:solidFill>
                  <a:srgbClr val="D232AA"/>
                </a:solidFill>
              </a:rPr>
              <a:t>lowest cost option </a:t>
            </a:r>
            <a:r>
              <a:rPr lang="en-US" sz="2333" dirty="0">
                <a:solidFill>
                  <a:srgbClr val="414042"/>
                </a:solidFill>
              </a:rPr>
              <a:t>for the </a:t>
            </a:r>
            <a:r>
              <a:rPr lang="en-US" sz="2333" b="1" dirty="0">
                <a:solidFill>
                  <a:srgbClr val="D232AA"/>
                </a:solidFill>
              </a:rPr>
              <a:t>backup data</a:t>
            </a:r>
            <a:r>
              <a:rPr lang="en-US" sz="2333" dirty="0">
                <a:solidFill>
                  <a:srgbClr val="414042"/>
                </a:solidFill>
              </a:rPr>
              <a:t>?</a:t>
            </a:r>
          </a:p>
          <a:p>
            <a:pPr lvl="0">
              <a:lnSpc>
                <a:spcPct val="100000"/>
              </a:lnSpc>
            </a:pPr>
            <a:endParaRPr lang="en-US" sz="2333" dirty="0"/>
          </a:p>
          <a:p>
            <a:pPr marL="507967" indent="-507967">
              <a:lnSpc>
                <a:spcPct val="100000"/>
              </a:lnSpc>
              <a:buFont typeface="+mj-lt"/>
              <a:buAutoNum type="alphaUcPeriod"/>
            </a:pPr>
            <a:r>
              <a:rPr lang="en-US" sz="2333" strike="sngStrike" dirty="0">
                <a:solidFill>
                  <a:schemeClr val="bg1">
                    <a:lumMod val="65000"/>
                  </a:schemeClr>
                </a:solidFill>
              </a:rPr>
              <a:t>Amazon Glacier </a:t>
            </a:r>
            <a:r>
              <a:rPr lang="en-US" sz="2333" dirty="0">
                <a:solidFill>
                  <a:schemeClr val="bg1">
                    <a:lumMod val="65000"/>
                  </a:schemeClr>
                </a:solidFill>
              </a:rPr>
              <a:t>(Not a block storage)</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strike="sngStrike" dirty="0"/>
              <a:t>Amazon S3 </a:t>
            </a:r>
            <a:r>
              <a:rPr lang="en-US" sz="2333" dirty="0"/>
              <a:t>(Not a block storage)</a:t>
            </a:r>
          </a:p>
          <a:p>
            <a:pPr marL="507967" indent="-507967">
              <a:lnSpc>
                <a:spcPct val="100000"/>
              </a:lnSpc>
              <a:buFont typeface="+mj-lt"/>
              <a:buAutoNum type="alphaUcPeriod"/>
            </a:pPr>
            <a:r>
              <a:rPr lang="en-US" sz="2333" dirty="0"/>
              <a:t>Amazon EBS Throughput Optimized HDD Volume (st1)</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11</a:t>
            </a:fld>
            <a:endParaRPr lang="en-US"/>
          </a:p>
        </p:txBody>
      </p:sp>
    </p:spTree>
    <p:extLst>
      <p:ext uri="{BB962C8B-B14F-4D97-AF65-F5344CB8AC3E}">
        <p14:creationId xmlns:p14="http://schemas.microsoft.com/office/powerpoint/2010/main" val="393485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rPr>
              <a:t>A </a:t>
            </a:r>
            <a:r>
              <a:rPr lang="en-US" sz="2333" b="1" dirty="0">
                <a:solidFill>
                  <a:srgbClr val="D232AA"/>
                </a:solidFill>
              </a:rPr>
              <a:t>database</a:t>
            </a:r>
            <a:r>
              <a:rPr lang="en-US" sz="2333" dirty="0">
                <a:solidFill>
                  <a:srgbClr val="414042"/>
                </a:solidFill>
              </a:rPr>
              <a:t> is running on an </a:t>
            </a:r>
            <a:r>
              <a:rPr lang="en-US" sz="2333" b="1" dirty="0">
                <a:solidFill>
                  <a:srgbClr val="D232AA"/>
                </a:solidFill>
              </a:rPr>
              <a:t>Amazon</a:t>
            </a:r>
            <a:r>
              <a:rPr lang="en-US" sz="2333" dirty="0">
                <a:solidFill>
                  <a:srgbClr val="414042"/>
                </a:solidFill>
              </a:rPr>
              <a:t> </a:t>
            </a:r>
            <a:r>
              <a:rPr lang="en-US" sz="2333" b="1" dirty="0">
                <a:solidFill>
                  <a:srgbClr val="D232AA"/>
                </a:solidFill>
              </a:rPr>
              <a:t>EC2 instance</a:t>
            </a:r>
            <a:r>
              <a:rPr lang="en-US" sz="2333" dirty="0">
                <a:solidFill>
                  <a:srgbClr val="414042"/>
                </a:solidFill>
              </a:rPr>
              <a:t>. The database software</a:t>
            </a:r>
            <a:br>
              <a:rPr lang="en-US" sz="2333" dirty="0">
                <a:solidFill>
                  <a:srgbClr val="414042"/>
                </a:solidFill>
              </a:rPr>
            </a:br>
            <a:r>
              <a:rPr lang="en-US" sz="2333" dirty="0">
                <a:solidFill>
                  <a:srgbClr val="414042"/>
                </a:solidFill>
              </a:rPr>
              <a:t>has a backup feature that </a:t>
            </a:r>
            <a:r>
              <a:rPr lang="en-US" sz="2333" b="1" dirty="0">
                <a:solidFill>
                  <a:srgbClr val="D232AA"/>
                </a:solidFill>
              </a:rPr>
              <a:t>requires block storage</a:t>
            </a:r>
            <a:r>
              <a:rPr lang="en-US" sz="2333" dirty="0">
                <a:solidFill>
                  <a:srgbClr val="414042"/>
                </a:solidFill>
              </a:rPr>
              <a:t>. </a:t>
            </a:r>
          </a:p>
          <a:p>
            <a:pPr marL="0" lvl="0" indent="0">
              <a:lnSpc>
                <a:spcPct val="100000"/>
              </a:lnSpc>
              <a:buNone/>
            </a:pPr>
            <a:endParaRPr lang="en-US" sz="2333" dirty="0">
              <a:solidFill>
                <a:srgbClr val="414042"/>
              </a:solidFill>
            </a:endParaRPr>
          </a:p>
          <a:p>
            <a:pPr marL="0" lvl="0" indent="0">
              <a:lnSpc>
                <a:spcPct val="100000"/>
              </a:lnSpc>
              <a:buNone/>
            </a:pPr>
            <a:r>
              <a:rPr lang="en-US" sz="2333" dirty="0">
                <a:solidFill>
                  <a:srgbClr val="414042"/>
                </a:solidFill>
              </a:rPr>
              <a:t>What storage option would be the </a:t>
            </a:r>
            <a:r>
              <a:rPr lang="en-US" sz="2333" b="1" dirty="0">
                <a:solidFill>
                  <a:srgbClr val="D232AA"/>
                </a:solidFill>
              </a:rPr>
              <a:t>lowest cost option </a:t>
            </a:r>
            <a:r>
              <a:rPr lang="en-US" sz="2333" dirty="0">
                <a:solidFill>
                  <a:srgbClr val="414042"/>
                </a:solidFill>
              </a:rPr>
              <a:t>for the </a:t>
            </a:r>
            <a:r>
              <a:rPr lang="en-US" sz="2333" b="1" dirty="0">
                <a:solidFill>
                  <a:srgbClr val="D232AA"/>
                </a:solidFill>
              </a:rPr>
              <a:t>backup data</a:t>
            </a:r>
            <a:r>
              <a:rPr lang="en-US" sz="2333" dirty="0">
                <a:solidFill>
                  <a:srgbClr val="414042"/>
                </a:solidFill>
              </a:rPr>
              <a:t>?</a:t>
            </a:r>
          </a:p>
          <a:p>
            <a:pPr lvl="0">
              <a:lnSpc>
                <a:spcPct val="100000"/>
              </a:lnSpc>
            </a:pPr>
            <a:endParaRPr lang="en-US" sz="2333" dirty="0"/>
          </a:p>
          <a:p>
            <a:pPr marL="507967" indent="-507967">
              <a:lnSpc>
                <a:spcPct val="100000"/>
              </a:lnSpc>
              <a:buFont typeface="+mj-lt"/>
              <a:buAutoNum type="alphaUcPeriod"/>
            </a:pPr>
            <a:r>
              <a:rPr lang="en-US" sz="2333" strike="sngStrike" dirty="0">
                <a:solidFill>
                  <a:schemeClr val="bg1">
                    <a:lumMod val="65000"/>
                  </a:schemeClr>
                </a:solidFill>
              </a:rPr>
              <a:t>Amazon Glacier </a:t>
            </a:r>
            <a:r>
              <a:rPr lang="en-US" sz="2333" dirty="0">
                <a:solidFill>
                  <a:schemeClr val="bg1">
                    <a:lumMod val="65000"/>
                  </a:schemeClr>
                </a:solidFill>
              </a:rPr>
              <a:t>(Not a block storage)</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strike="sngStrike" dirty="0">
                <a:solidFill>
                  <a:schemeClr val="bg1">
                    <a:lumMod val="65000"/>
                  </a:schemeClr>
                </a:solidFill>
              </a:rPr>
              <a:t>Amazon S3 </a:t>
            </a:r>
            <a:r>
              <a:rPr lang="en-US" sz="2333" dirty="0">
                <a:solidFill>
                  <a:schemeClr val="bg1">
                    <a:lumMod val="65000"/>
                  </a:schemeClr>
                </a:solidFill>
              </a:rPr>
              <a:t>(Not a block storage)</a:t>
            </a:r>
          </a:p>
          <a:p>
            <a:pPr marL="507967" indent="-507967">
              <a:lnSpc>
                <a:spcPct val="100000"/>
              </a:lnSpc>
              <a:buFont typeface="+mj-lt"/>
              <a:buAutoNum type="alphaUcPeriod"/>
            </a:pPr>
            <a:r>
              <a:rPr lang="en-US" sz="2333" strike="sngStrike" dirty="0"/>
              <a:t>Amazon EBS Throughput Optimized HDD Volume (st1) </a:t>
            </a:r>
            <a:r>
              <a:rPr lang="en-US" sz="2333" dirty="0"/>
              <a:t>(Not lowest cost volume type)</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12</a:t>
            </a:fld>
            <a:endParaRPr lang="en-US"/>
          </a:p>
        </p:txBody>
      </p:sp>
    </p:spTree>
    <p:extLst>
      <p:ext uri="{BB962C8B-B14F-4D97-AF65-F5344CB8AC3E}">
        <p14:creationId xmlns:p14="http://schemas.microsoft.com/office/powerpoint/2010/main" val="248694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latin typeface="+mj-lt"/>
              </a:rPr>
              <a:t>A </a:t>
            </a:r>
            <a:r>
              <a:rPr lang="en-US" sz="2333" b="1" dirty="0">
                <a:solidFill>
                  <a:srgbClr val="D232AA"/>
                </a:solidFill>
                <a:latin typeface="+mj-lt"/>
              </a:rPr>
              <a:t>database</a:t>
            </a:r>
            <a:r>
              <a:rPr lang="en-US" sz="2333" dirty="0">
                <a:solidFill>
                  <a:srgbClr val="414042"/>
                </a:solidFill>
                <a:latin typeface="+mj-lt"/>
              </a:rPr>
              <a:t> is running on an </a:t>
            </a:r>
            <a:r>
              <a:rPr lang="en-US" sz="2333" b="1" dirty="0">
                <a:solidFill>
                  <a:srgbClr val="D232AA"/>
                </a:solidFill>
                <a:latin typeface="+mj-lt"/>
              </a:rPr>
              <a:t>Amazon</a:t>
            </a:r>
            <a:r>
              <a:rPr lang="en-US" sz="2333" dirty="0">
                <a:latin typeface="+mj-lt"/>
              </a:rPr>
              <a:t> </a:t>
            </a:r>
            <a:r>
              <a:rPr lang="en-US" sz="2333" b="1" dirty="0">
                <a:solidFill>
                  <a:srgbClr val="D232AA"/>
                </a:solidFill>
                <a:latin typeface="+mj-lt"/>
              </a:rPr>
              <a:t>EC2 instance</a:t>
            </a:r>
            <a:r>
              <a:rPr lang="en-US" sz="2333" dirty="0">
                <a:solidFill>
                  <a:srgbClr val="414042"/>
                </a:solidFill>
                <a:latin typeface="+mj-lt"/>
              </a:rPr>
              <a:t>. The database software</a:t>
            </a:r>
            <a:br>
              <a:rPr lang="en-US" sz="2333" dirty="0">
                <a:solidFill>
                  <a:srgbClr val="414042"/>
                </a:solidFill>
                <a:latin typeface="+mj-lt"/>
              </a:rPr>
            </a:br>
            <a:r>
              <a:rPr lang="en-US" sz="2333" dirty="0">
                <a:solidFill>
                  <a:srgbClr val="414042"/>
                </a:solidFill>
                <a:latin typeface="+mj-lt"/>
              </a:rPr>
              <a:t>has a backup feature that </a:t>
            </a:r>
            <a:r>
              <a:rPr lang="en-US" sz="2333" b="1" dirty="0">
                <a:solidFill>
                  <a:srgbClr val="D232AA"/>
                </a:solidFill>
                <a:latin typeface="+mj-lt"/>
              </a:rPr>
              <a:t>requires block storage</a:t>
            </a:r>
            <a:r>
              <a:rPr lang="en-US" sz="2333" dirty="0">
                <a:solidFill>
                  <a:srgbClr val="414042"/>
                </a:solidFill>
                <a:latin typeface="+mj-lt"/>
              </a:rPr>
              <a:t>. </a:t>
            </a:r>
          </a:p>
          <a:p>
            <a:pPr marL="0" lvl="0" indent="0">
              <a:lnSpc>
                <a:spcPct val="100000"/>
              </a:lnSpc>
              <a:buNone/>
            </a:pPr>
            <a:endParaRPr lang="en-US" sz="2333" dirty="0">
              <a:solidFill>
                <a:srgbClr val="414042"/>
              </a:solidFill>
              <a:latin typeface="+mj-lt"/>
            </a:endParaRPr>
          </a:p>
          <a:p>
            <a:pPr marL="0" lvl="0" indent="0">
              <a:lnSpc>
                <a:spcPct val="100000"/>
              </a:lnSpc>
              <a:buNone/>
            </a:pPr>
            <a:r>
              <a:rPr lang="en-US" sz="2333" dirty="0">
                <a:solidFill>
                  <a:srgbClr val="414042"/>
                </a:solidFill>
                <a:latin typeface="+mj-lt"/>
              </a:rPr>
              <a:t>What storage option would be the </a:t>
            </a:r>
            <a:r>
              <a:rPr lang="en-US" sz="2333" b="1" dirty="0">
                <a:solidFill>
                  <a:srgbClr val="D232AA"/>
                </a:solidFill>
                <a:latin typeface="+mj-lt"/>
              </a:rPr>
              <a:t>lowest cost option </a:t>
            </a:r>
            <a:r>
              <a:rPr lang="en-US" sz="2333" dirty="0">
                <a:solidFill>
                  <a:srgbClr val="414042"/>
                </a:solidFill>
                <a:latin typeface="+mj-lt"/>
              </a:rPr>
              <a:t>for the </a:t>
            </a:r>
            <a:r>
              <a:rPr lang="en-US" sz="2333" b="1" dirty="0">
                <a:solidFill>
                  <a:srgbClr val="D232AA"/>
                </a:solidFill>
                <a:latin typeface="+mj-lt"/>
              </a:rPr>
              <a:t>backup data</a:t>
            </a:r>
            <a:r>
              <a:rPr lang="en-US" sz="2333" dirty="0">
                <a:solidFill>
                  <a:srgbClr val="414042"/>
                </a:solidFill>
                <a:latin typeface="+mj-lt"/>
              </a:rPr>
              <a:t>?</a:t>
            </a:r>
          </a:p>
          <a:p>
            <a:pPr lvl="0">
              <a:lnSpc>
                <a:spcPct val="100000"/>
              </a:lnSpc>
            </a:pPr>
            <a:endParaRPr lang="en-US" sz="2333" dirty="0">
              <a:latin typeface="+mj-lt"/>
            </a:endParaRPr>
          </a:p>
          <a:p>
            <a:pPr marL="507967" indent="-507967">
              <a:lnSpc>
                <a:spcPct val="100000"/>
              </a:lnSpc>
              <a:buFont typeface="+mj-lt"/>
              <a:buAutoNum type="alphaUcPeriod"/>
            </a:pPr>
            <a:r>
              <a:rPr lang="en-US" sz="2333" strike="sngStrike" dirty="0">
                <a:solidFill>
                  <a:schemeClr val="bg1">
                    <a:lumMod val="65000"/>
                  </a:schemeClr>
                </a:solidFill>
                <a:latin typeface="+mj-lt"/>
              </a:rPr>
              <a:t>Amazon Glacier </a:t>
            </a:r>
            <a:r>
              <a:rPr lang="en-US" sz="2333" dirty="0">
                <a:solidFill>
                  <a:schemeClr val="bg1">
                    <a:lumMod val="65000"/>
                  </a:schemeClr>
                </a:solidFill>
                <a:latin typeface="+mj-lt"/>
              </a:rPr>
              <a:t>(Not a block storage)</a:t>
            </a:r>
          </a:p>
          <a:p>
            <a:pPr marL="507967" indent="-507967">
              <a:lnSpc>
                <a:spcPct val="100000"/>
              </a:lnSpc>
              <a:buFont typeface="+mj-lt"/>
              <a:buAutoNum type="alphaUcPeriod"/>
            </a:pPr>
            <a:r>
              <a:rPr lang="en-US" sz="2333" b="1" dirty="0">
                <a:solidFill>
                  <a:schemeClr val="accent3"/>
                </a:solidFill>
                <a:latin typeface="+mj-lt"/>
              </a:rPr>
              <a:t>Amazon EBS Cold HDD Volume (sc1)</a:t>
            </a:r>
          </a:p>
          <a:p>
            <a:pPr marL="507967" indent="-507967">
              <a:lnSpc>
                <a:spcPct val="100000"/>
              </a:lnSpc>
              <a:buFont typeface="+mj-lt"/>
              <a:buAutoNum type="alphaUcPeriod"/>
            </a:pPr>
            <a:r>
              <a:rPr lang="en-US" sz="2333" strike="sngStrike" dirty="0">
                <a:solidFill>
                  <a:schemeClr val="bg1">
                    <a:lumMod val="65000"/>
                  </a:schemeClr>
                </a:solidFill>
                <a:latin typeface="+mj-lt"/>
              </a:rPr>
              <a:t>Amazon S3 </a:t>
            </a:r>
            <a:r>
              <a:rPr lang="en-US" sz="2333" dirty="0">
                <a:solidFill>
                  <a:schemeClr val="bg1">
                    <a:lumMod val="65000"/>
                  </a:schemeClr>
                </a:solidFill>
                <a:latin typeface="+mj-lt"/>
              </a:rPr>
              <a:t>(Not a block storage)</a:t>
            </a:r>
          </a:p>
          <a:p>
            <a:pPr marL="507967" indent="-507967">
              <a:lnSpc>
                <a:spcPct val="100000"/>
              </a:lnSpc>
              <a:buFont typeface="+mj-lt"/>
              <a:buAutoNum type="alphaUcPeriod"/>
            </a:pPr>
            <a:r>
              <a:rPr lang="en-US" sz="2333" strike="sngStrike" dirty="0">
                <a:solidFill>
                  <a:schemeClr val="bg1">
                    <a:lumMod val="65000"/>
                  </a:schemeClr>
                </a:solidFill>
                <a:latin typeface="+mj-lt"/>
              </a:rPr>
              <a:t>Amazon EBS Throughput Optimized HDD Volume (st1) </a:t>
            </a:r>
            <a:r>
              <a:rPr lang="en-US" sz="2333" dirty="0">
                <a:solidFill>
                  <a:schemeClr val="bg1">
                    <a:lumMod val="65000"/>
                  </a:schemeClr>
                </a:solidFill>
                <a:latin typeface="+mj-lt"/>
              </a:rPr>
              <a:t>(Not lowest cost volume type</a:t>
            </a:r>
            <a:r>
              <a:rPr lang="en-US" sz="2333" dirty="0">
                <a:solidFill>
                  <a:schemeClr val="bg1">
                    <a:lumMod val="65000"/>
                  </a:schemeClr>
                </a:solidFill>
                <a:latin typeface="+mn-lt"/>
              </a:rPr>
              <a:t>)</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13</a:t>
            </a:fld>
            <a:endParaRPr lang="en-US"/>
          </a:p>
        </p:txBody>
      </p:sp>
    </p:spTree>
    <p:extLst>
      <p:ext uri="{BB962C8B-B14F-4D97-AF65-F5344CB8AC3E}">
        <p14:creationId xmlns:p14="http://schemas.microsoft.com/office/powerpoint/2010/main" val="681765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7AD7-E86D-AE4C-AE9D-C6807659FCFC}"/>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E181D3C9-5602-3C47-B32F-2F21DC10FD1E}"/>
              </a:ext>
            </a:extLst>
          </p:cNvPr>
          <p:cNvSpPr>
            <a:spLocks noGrp="1"/>
          </p:cNvSpPr>
          <p:nvPr>
            <p:ph idx="1"/>
          </p:nvPr>
        </p:nvSpPr>
        <p:spPr/>
        <p:txBody>
          <a:bodyPr/>
          <a:lstStyle/>
          <a:p>
            <a:pPr marL="0" indent="0">
              <a:lnSpc>
                <a:spcPct val="100000"/>
              </a:lnSpc>
              <a:buNone/>
            </a:pPr>
            <a:r>
              <a:rPr lang="en-US" sz="2333" dirty="0">
                <a:solidFill>
                  <a:srgbClr val="414042"/>
                </a:solidFill>
              </a:rPr>
              <a:t>A company has decided to host a server on an Amazon EC2 instance. The main requirement for this server is to process large quantities of logs. </a:t>
            </a:r>
          </a:p>
          <a:p>
            <a:pPr marL="0" indent="0">
              <a:lnSpc>
                <a:spcPct val="100000"/>
              </a:lnSpc>
              <a:buNone/>
            </a:pPr>
            <a:endParaRPr lang="en-US" sz="2333" dirty="0">
              <a:solidFill>
                <a:srgbClr val="414042"/>
              </a:solidFill>
            </a:endParaRPr>
          </a:p>
          <a:p>
            <a:pPr marL="0" indent="0">
              <a:lnSpc>
                <a:spcPct val="100000"/>
              </a:lnSpc>
              <a:buNone/>
            </a:pPr>
            <a:r>
              <a:rPr lang="en-US" sz="2333" dirty="0">
                <a:solidFill>
                  <a:srgbClr val="414042"/>
                </a:solidFill>
              </a:rPr>
              <a:t>Which of the following Amazon EBS volume types would be ideal for this implementation?</a:t>
            </a:r>
          </a:p>
          <a:p>
            <a:pPr lvl="0">
              <a:lnSpc>
                <a:spcPct val="100000"/>
              </a:lnSpc>
            </a:pPr>
            <a:endParaRPr lang="en-US" sz="2333" dirty="0"/>
          </a:p>
          <a:p>
            <a:pPr marL="507967" indent="-507967">
              <a:lnSpc>
                <a:spcPct val="100000"/>
              </a:lnSpc>
              <a:buFont typeface="+mj-lt"/>
              <a:buAutoNum type="alphaUcPeriod"/>
            </a:pPr>
            <a:r>
              <a:rPr lang="en-US" sz="2333" dirty="0"/>
              <a:t>Amazon EBS Provisioned IOPS (io1)</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dirty="0"/>
              <a:t>Amazon EBS General Purpose SSD (gp2) </a:t>
            </a:r>
          </a:p>
          <a:p>
            <a:pPr marL="507967" indent="-507967">
              <a:lnSpc>
                <a:spcPct val="100000"/>
              </a:lnSpc>
              <a:buFont typeface="+mj-lt"/>
              <a:buAutoNum type="alphaUcPeriod"/>
            </a:pPr>
            <a:r>
              <a:rPr lang="en-US" sz="2333" dirty="0"/>
              <a:t>Amazon EBS Throughput Optimized HDD Volume (st1)</a:t>
            </a:r>
          </a:p>
        </p:txBody>
      </p:sp>
      <p:sp>
        <p:nvSpPr>
          <p:cNvPr id="3" name="Footer Placeholder 2"/>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14</a:t>
            </a:fld>
            <a:endParaRPr lang="en-US"/>
          </a:p>
        </p:txBody>
      </p:sp>
    </p:spTree>
    <p:extLst>
      <p:ext uri="{BB962C8B-B14F-4D97-AF65-F5344CB8AC3E}">
        <p14:creationId xmlns:p14="http://schemas.microsoft.com/office/powerpoint/2010/main" val="1949739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7AD7-E86D-AE4C-AE9D-C6807659FCFC}"/>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E181D3C9-5602-3C47-B32F-2F21DC10FD1E}"/>
              </a:ext>
            </a:extLst>
          </p:cNvPr>
          <p:cNvSpPr>
            <a:spLocks noGrp="1"/>
          </p:cNvSpPr>
          <p:nvPr>
            <p:ph idx="1"/>
          </p:nvPr>
        </p:nvSpPr>
        <p:spPr/>
        <p:txBody>
          <a:bodyPr/>
          <a:lstStyle/>
          <a:p>
            <a:pPr marL="0" indent="0">
              <a:lnSpc>
                <a:spcPct val="100000"/>
              </a:lnSpc>
              <a:buNone/>
            </a:pPr>
            <a:r>
              <a:rPr lang="en-US" sz="2333" dirty="0">
                <a:solidFill>
                  <a:srgbClr val="414042"/>
                </a:solidFill>
              </a:rPr>
              <a:t>A company has decided to host a </a:t>
            </a:r>
            <a:r>
              <a:rPr lang="en-US" sz="2333" dirty="0"/>
              <a:t>server on an </a:t>
            </a:r>
            <a:r>
              <a:rPr lang="en-US" sz="2333" b="1" dirty="0">
                <a:solidFill>
                  <a:srgbClr val="D232AA"/>
                </a:solidFill>
              </a:rPr>
              <a:t>Amazon EC2 instance</a:t>
            </a:r>
            <a:r>
              <a:rPr lang="en-US" sz="2333" dirty="0">
                <a:solidFill>
                  <a:srgbClr val="414042"/>
                </a:solidFill>
              </a:rPr>
              <a:t>. The main requirement for this server is to </a:t>
            </a:r>
            <a:r>
              <a:rPr lang="en-US" sz="2333" b="1" dirty="0">
                <a:solidFill>
                  <a:srgbClr val="D232AA"/>
                </a:solidFill>
              </a:rPr>
              <a:t>process large quantities of logs</a:t>
            </a:r>
            <a:r>
              <a:rPr lang="en-US" sz="2333" dirty="0">
                <a:solidFill>
                  <a:srgbClr val="414042"/>
                </a:solidFill>
              </a:rPr>
              <a:t>. </a:t>
            </a:r>
          </a:p>
          <a:p>
            <a:pPr marL="0" indent="0">
              <a:lnSpc>
                <a:spcPct val="100000"/>
              </a:lnSpc>
              <a:buNone/>
            </a:pPr>
            <a:endParaRPr lang="en-US" sz="2333" dirty="0">
              <a:solidFill>
                <a:srgbClr val="414042"/>
              </a:solidFill>
            </a:endParaRPr>
          </a:p>
          <a:p>
            <a:pPr marL="0" indent="0">
              <a:lnSpc>
                <a:spcPct val="100000"/>
              </a:lnSpc>
              <a:buNone/>
            </a:pPr>
            <a:r>
              <a:rPr lang="en-US" sz="2333" dirty="0">
                <a:solidFill>
                  <a:srgbClr val="414042"/>
                </a:solidFill>
              </a:rPr>
              <a:t>Which of the following Amazon EBS volume types would be </a:t>
            </a:r>
            <a:r>
              <a:rPr lang="en-US" sz="2333" b="1" dirty="0">
                <a:solidFill>
                  <a:srgbClr val="D232AA"/>
                </a:solidFill>
              </a:rPr>
              <a:t>ideal</a:t>
            </a:r>
            <a:r>
              <a:rPr lang="en-US" sz="2333" dirty="0">
                <a:solidFill>
                  <a:srgbClr val="414042"/>
                </a:solidFill>
              </a:rPr>
              <a:t> for this implementation?</a:t>
            </a:r>
          </a:p>
          <a:p>
            <a:pPr lvl="0">
              <a:lnSpc>
                <a:spcPct val="100000"/>
              </a:lnSpc>
            </a:pPr>
            <a:endParaRPr lang="en-US" sz="2333" dirty="0"/>
          </a:p>
          <a:p>
            <a:pPr marL="507967" indent="-507967">
              <a:lnSpc>
                <a:spcPct val="100000"/>
              </a:lnSpc>
              <a:buFont typeface="+mj-lt"/>
              <a:buAutoNum type="alphaUcPeriod"/>
            </a:pPr>
            <a:r>
              <a:rPr lang="en-US" sz="2333" dirty="0"/>
              <a:t>Amazon EBS Provisioned IOPS (io1)</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dirty="0"/>
              <a:t>Amazon EBS General Purpose SSD (gp2) </a:t>
            </a:r>
          </a:p>
          <a:p>
            <a:pPr marL="507967" indent="-507967">
              <a:lnSpc>
                <a:spcPct val="100000"/>
              </a:lnSpc>
              <a:buFont typeface="+mj-lt"/>
              <a:buAutoNum type="alphaUcPeriod"/>
            </a:pPr>
            <a:r>
              <a:rPr lang="en-US" sz="2333" dirty="0"/>
              <a:t>Amazon EBS Throughput Optimized HDD Volume (st1)</a:t>
            </a:r>
          </a:p>
        </p:txBody>
      </p:sp>
      <p:sp>
        <p:nvSpPr>
          <p:cNvPr id="3" name="Footer Placeholder 2"/>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15</a:t>
            </a:fld>
            <a:endParaRPr lang="en-US"/>
          </a:p>
        </p:txBody>
      </p:sp>
    </p:spTree>
    <p:extLst>
      <p:ext uri="{BB962C8B-B14F-4D97-AF65-F5344CB8AC3E}">
        <p14:creationId xmlns:p14="http://schemas.microsoft.com/office/powerpoint/2010/main" val="1743995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7AD7-E86D-AE4C-AE9D-C6807659FCFC}"/>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E181D3C9-5602-3C47-B32F-2F21DC10FD1E}"/>
              </a:ext>
            </a:extLst>
          </p:cNvPr>
          <p:cNvSpPr>
            <a:spLocks noGrp="1"/>
          </p:cNvSpPr>
          <p:nvPr>
            <p:ph idx="1"/>
          </p:nvPr>
        </p:nvSpPr>
        <p:spPr/>
        <p:txBody>
          <a:bodyPr/>
          <a:lstStyle/>
          <a:p>
            <a:pPr marL="0" indent="0">
              <a:lnSpc>
                <a:spcPct val="100000"/>
              </a:lnSpc>
              <a:buNone/>
            </a:pPr>
            <a:r>
              <a:rPr lang="en-US" sz="2333" dirty="0">
                <a:solidFill>
                  <a:srgbClr val="414042"/>
                </a:solidFill>
              </a:rPr>
              <a:t>A company has decided to host a </a:t>
            </a:r>
            <a:r>
              <a:rPr lang="en-US" sz="2333" dirty="0"/>
              <a:t>server on an </a:t>
            </a:r>
            <a:r>
              <a:rPr lang="en-US" sz="2333" b="1" dirty="0">
                <a:solidFill>
                  <a:srgbClr val="D232AA"/>
                </a:solidFill>
              </a:rPr>
              <a:t>Amazon EC2 instance</a:t>
            </a:r>
            <a:r>
              <a:rPr lang="en-US" sz="2333" dirty="0">
                <a:solidFill>
                  <a:srgbClr val="414042"/>
                </a:solidFill>
              </a:rPr>
              <a:t>. The main requirement for this server is to </a:t>
            </a:r>
            <a:r>
              <a:rPr lang="en-US" sz="2333" b="1" dirty="0">
                <a:solidFill>
                  <a:srgbClr val="D232AA"/>
                </a:solidFill>
              </a:rPr>
              <a:t>process large quantities of logs</a:t>
            </a:r>
            <a:r>
              <a:rPr lang="en-US" sz="2333" dirty="0">
                <a:solidFill>
                  <a:srgbClr val="414042"/>
                </a:solidFill>
              </a:rPr>
              <a:t>. </a:t>
            </a:r>
          </a:p>
          <a:p>
            <a:pPr marL="0" indent="0">
              <a:lnSpc>
                <a:spcPct val="100000"/>
              </a:lnSpc>
              <a:buNone/>
            </a:pPr>
            <a:endParaRPr lang="en-US" sz="2333" dirty="0">
              <a:solidFill>
                <a:srgbClr val="414042"/>
              </a:solidFill>
            </a:endParaRPr>
          </a:p>
          <a:p>
            <a:pPr marL="0" indent="0">
              <a:lnSpc>
                <a:spcPct val="100000"/>
              </a:lnSpc>
              <a:buNone/>
            </a:pPr>
            <a:r>
              <a:rPr lang="en-US" sz="2333" dirty="0">
                <a:solidFill>
                  <a:srgbClr val="414042"/>
                </a:solidFill>
              </a:rPr>
              <a:t>Which of the following Amazon EBS volume types would be </a:t>
            </a:r>
            <a:r>
              <a:rPr lang="en-US" sz="2333" b="1" dirty="0">
                <a:solidFill>
                  <a:srgbClr val="D232AA"/>
                </a:solidFill>
              </a:rPr>
              <a:t>ideal</a:t>
            </a:r>
            <a:r>
              <a:rPr lang="en-US" sz="2333" dirty="0">
                <a:solidFill>
                  <a:srgbClr val="414042"/>
                </a:solidFill>
              </a:rPr>
              <a:t> for this implementation?</a:t>
            </a:r>
          </a:p>
          <a:p>
            <a:pPr lvl="0">
              <a:lnSpc>
                <a:spcPct val="100000"/>
              </a:lnSpc>
            </a:pPr>
            <a:endParaRPr lang="en-US" sz="2333" dirty="0"/>
          </a:p>
          <a:p>
            <a:pPr marL="507967" indent="-507967">
              <a:lnSpc>
                <a:spcPct val="100000"/>
              </a:lnSpc>
              <a:buFont typeface="+mj-lt"/>
              <a:buAutoNum type="alphaUcPeriod"/>
            </a:pPr>
            <a:r>
              <a:rPr lang="en-US" sz="2333" strike="sngStrike" dirty="0"/>
              <a:t>Amazon EBS Provisioned IOPS (io1)</a:t>
            </a:r>
          </a:p>
          <a:p>
            <a:pPr marL="507967" indent="-507967">
              <a:lnSpc>
                <a:spcPct val="100000"/>
              </a:lnSpc>
              <a:buFont typeface="+mj-lt"/>
              <a:buAutoNum type="alphaUcPeriod"/>
            </a:pPr>
            <a:r>
              <a:rPr lang="en-US" sz="2333" strike="sngStrike" dirty="0"/>
              <a:t>Amazon EBS Cold HDD Volume (sc1)</a:t>
            </a:r>
          </a:p>
          <a:p>
            <a:pPr marL="507967" indent="-507967">
              <a:lnSpc>
                <a:spcPct val="100000"/>
              </a:lnSpc>
              <a:buFont typeface="+mj-lt"/>
              <a:buAutoNum type="alphaUcPeriod"/>
            </a:pPr>
            <a:r>
              <a:rPr lang="en-US" sz="2333" strike="sngStrike" dirty="0"/>
              <a:t>Amazon EBS General Purpose SSD (gp2) </a:t>
            </a:r>
          </a:p>
          <a:p>
            <a:pPr marL="507967" indent="-507967">
              <a:lnSpc>
                <a:spcPct val="100000"/>
              </a:lnSpc>
              <a:buFont typeface="+mj-lt"/>
              <a:buAutoNum type="alphaUcPeriod"/>
            </a:pPr>
            <a:r>
              <a:rPr lang="en-US" sz="2333" dirty="0"/>
              <a:t>Amazon EBS Throughput Optimized HDD Volume (st1)</a:t>
            </a:r>
          </a:p>
        </p:txBody>
      </p:sp>
      <p:sp>
        <p:nvSpPr>
          <p:cNvPr id="3" name="Footer Placeholder 2"/>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16</a:t>
            </a:fld>
            <a:endParaRPr lang="en-US"/>
          </a:p>
        </p:txBody>
      </p:sp>
    </p:spTree>
    <p:extLst>
      <p:ext uri="{BB962C8B-B14F-4D97-AF65-F5344CB8AC3E}">
        <p14:creationId xmlns:p14="http://schemas.microsoft.com/office/powerpoint/2010/main" val="1542747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Determine How To Design Decoupling Mechanisms Using AWS Services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174330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1093-76CB-7541-BB7A-2FB747BD44C0}"/>
              </a:ext>
            </a:extLst>
          </p:cNvPr>
          <p:cNvSpPr>
            <a:spLocks noGrp="1"/>
          </p:cNvSpPr>
          <p:nvPr>
            <p:ph type="title"/>
          </p:nvPr>
        </p:nvSpPr>
        <p:spPr/>
        <p:txBody>
          <a:bodyPr/>
          <a:lstStyle/>
          <a:p>
            <a:r>
              <a:rPr lang="en-US" dirty="0"/>
              <a:t>Decouple from Health of Components</a:t>
            </a:r>
          </a:p>
        </p:txBody>
      </p:sp>
      <p:grpSp>
        <p:nvGrpSpPr>
          <p:cNvPr id="3" name="Group 2">
            <a:extLst>
              <a:ext uri="{FF2B5EF4-FFF2-40B4-BE49-F238E27FC236}">
                <a16:creationId xmlns:a16="http://schemas.microsoft.com/office/drawing/2014/main" id="{0E5DBCB9-DFB5-5E4C-A9D9-815BD6FEFCEF}"/>
              </a:ext>
            </a:extLst>
          </p:cNvPr>
          <p:cNvGrpSpPr/>
          <p:nvPr/>
        </p:nvGrpSpPr>
        <p:grpSpPr>
          <a:xfrm>
            <a:off x="1713895" y="1910177"/>
            <a:ext cx="2160078" cy="1529276"/>
            <a:chOff x="1542506" y="1463977"/>
            <a:chExt cx="1546698" cy="1020459"/>
          </a:xfrm>
        </p:grpSpPr>
        <p:pic>
          <p:nvPicPr>
            <p:cNvPr id="4" name="Picture 3">
              <a:extLst>
                <a:ext uri="{FF2B5EF4-FFF2-40B4-BE49-F238E27FC236}">
                  <a16:creationId xmlns:a16="http://schemas.microsoft.com/office/drawing/2014/main" id="{058D71A9-13AE-414D-9ACC-0AC08BF25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465" y="1463977"/>
              <a:ext cx="544781" cy="564959"/>
            </a:xfrm>
            <a:prstGeom prst="rect">
              <a:avLst/>
            </a:prstGeom>
          </p:spPr>
        </p:pic>
        <p:sp>
          <p:nvSpPr>
            <p:cNvPr id="5" name="TextBox 4">
              <a:extLst>
                <a:ext uri="{FF2B5EF4-FFF2-40B4-BE49-F238E27FC236}">
                  <a16:creationId xmlns:a16="http://schemas.microsoft.com/office/drawing/2014/main" id="{C104A3EB-9DD9-8F48-BC30-31401D364FB0}"/>
                </a:ext>
              </a:extLst>
            </p:cNvPr>
            <p:cNvSpPr txBox="1"/>
            <p:nvPr/>
          </p:nvSpPr>
          <p:spPr>
            <a:xfrm>
              <a:off x="1542506" y="2057857"/>
              <a:ext cx="1546698" cy="426579"/>
            </a:xfrm>
            <a:prstGeom prst="rect">
              <a:avLst/>
            </a:prstGeom>
            <a:noFill/>
          </p:spPr>
          <p:txBody>
            <a:bodyPr wrap="square" rtlCol="0">
              <a:spAutoFit/>
            </a:bodyPr>
            <a:lstStyle/>
            <a:p>
              <a:pPr algn="ctr"/>
              <a:r>
                <a:rPr lang="en-US" sz="1777" dirty="0"/>
                <a:t>Customer Order </a:t>
              </a:r>
            </a:p>
            <a:p>
              <a:pPr algn="ctr"/>
              <a:r>
                <a:rPr lang="en-US" sz="1777" dirty="0"/>
                <a:t>Web Server</a:t>
              </a:r>
            </a:p>
          </p:txBody>
        </p:sp>
      </p:grpSp>
      <p:grpSp>
        <p:nvGrpSpPr>
          <p:cNvPr id="6" name="Group 5">
            <a:extLst>
              <a:ext uri="{FF2B5EF4-FFF2-40B4-BE49-F238E27FC236}">
                <a16:creationId xmlns:a16="http://schemas.microsoft.com/office/drawing/2014/main" id="{2C213FC2-1A6D-2041-B9D7-AAA26ED7DD2E}"/>
              </a:ext>
            </a:extLst>
          </p:cNvPr>
          <p:cNvGrpSpPr/>
          <p:nvPr/>
        </p:nvGrpSpPr>
        <p:grpSpPr>
          <a:xfrm>
            <a:off x="4822845" y="1910174"/>
            <a:ext cx="2160078" cy="1246329"/>
            <a:chOff x="3790544" y="1463976"/>
            <a:chExt cx="1546698" cy="831654"/>
          </a:xfrm>
        </p:grpSpPr>
        <p:pic>
          <p:nvPicPr>
            <p:cNvPr id="7" name="Picture 6">
              <a:extLst>
                <a:ext uri="{FF2B5EF4-FFF2-40B4-BE49-F238E27FC236}">
                  <a16:creationId xmlns:a16="http://schemas.microsoft.com/office/drawing/2014/main" id="{549E406C-5B22-974E-9CCE-EA9E01B3F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502" y="1463976"/>
              <a:ext cx="544781" cy="564959"/>
            </a:xfrm>
            <a:prstGeom prst="rect">
              <a:avLst/>
            </a:prstGeom>
          </p:spPr>
        </p:pic>
        <p:sp>
          <p:nvSpPr>
            <p:cNvPr id="8" name="TextBox 7">
              <a:extLst>
                <a:ext uri="{FF2B5EF4-FFF2-40B4-BE49-F238E27FC236}">
                  <a16:creationId xmlns:a16="http://schemas.microsoft.com/office/drawing/2014/main" id="{ABCA5EEC-F52A-1C4B-9A18-386B0E5DC145}"/>
                </a:ext>
              </a:extLst>
            </p:cNvPr>
            <p:cNvSpPr txBox="1"/>
            <p:nvPr/>
          </p:nvSpPr>
          <p:spPr>
            <a:xfrm>
              <a:off x="3790544" y="2051534"/>
              <a:ext cx="1546698" cy="244096"/>
            </a:xfrm>
            <a:prstGeom prst="rect">
              <a:avLst/>
            </a:prstGeom>
            <a:noFill/>
          </p:spPr>
          <p:txBody>
            <a:bodyPr wrap="square" rtlCol="0">
              <a:spAutoFit/>
            </a:bodyPr>
            <a:lstStyle/>
            <a:p>
              <a:pPr algn="ctr"/>
              <a:r>
                <a:rPr lang="en-US" sz="1777" dirty="0"/>
                <a:t>Order Dispatcher</a:t>
              </a:r>
            </a:p>
          </p:txBody>
        </p:sp>
      </p:grpSp>
      <p:grpSp>
        <p:nvGrpSpPr>
          <p:cNvPr id="9" name="Group 8">
            <a:extLst>
              <a:ext uri="{FF2B5EF4-FFF2-40B4-BE49-F238E27FC236}">
                <a16:creationId xmlns:a16="http://schemas.microsoft.com/office/drawing/2014/main" id="{D098BF6D-12BD-5F48-B28F-3305A5824D3D}"/>
              </a:ext>
            </a:extLst>
          </p:cNvPr>
          <p:cNvGrpSpPr/>
          <p:nvPr/>
        </p:nvGrpSpPr>
        <p:grpSpPr>
          <a:xfrm>
            <a:off x="7931795" y="1910173"/>
            <a:ext cx="2160078" cy="1246329"/>
            <a:chOff x="5994758" y="1463976"/>
            <a:chExt cx="1546698" cy="831654"/>
          </a:xfrm>
        </p:grpSpPr>
        <p:pic>
          <p:nvPicPr>
            <p:cNvPr id="10" name="Picture 9">
              <a:extLst>
                <a:ext uri="{FF2B5EF4-FFF2-40B4-BE49-F238E27FC236}">
                  <a16:creationId xmlns:a16="http://schemas.microsoft.com/office/drawing/2014/main" id="{212643A2-DAC9-4E49-BD11-A650297D73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5717" y="1463976"/>
              <a:ext cx="544781" cy="564959"/>
            </a:xfrm>
            <a:prstGeom prst="rect">
              <a:avLst/>
            </a:prstGeom>
          </p:spPr>
        </p:pic>
        <p:sp>
          <p:nvSpPr>
            <p:cNvPr id="11" name="TextBox 10">
              <a:extLst>
                <a:ext uri="{FF2B5EF4-FFF2-40B4-BE49-F238E27FC236}">
                  <a16:creationId xmlns:a16="http://schemas.microsoft.com/office/drawing/2014/main" id="{2949158E-20FE-024E-B410-6AD848ADFCBC}"/>
                </a:ext>
              </a:extLst>
            </p:cNvPr>
            <p:cNvSpPr txBox="1"/>
            <p:nvPr/>
          </p:nvSpPr>
          <p:spPr>
            <a:xfrm>
              <a:off x="5994758" y="2051534"/>
              <a:ext cx="1546698" cy="244096"/>
            </a:xfrm>
            <a:prstGeom prst="rect">
              <a:avLst/>
            </a:prstGeom>
            <a:noFill/>
          </p:spPr>
          <p:txBody>
            <a:bodyPr wrap="square" rtlCol="0">
              <a:spAutoFit/>
            </a:bodyPr>
            <a:lstStyle/>
            <a:p>
              <a:pPr algn="ctr"/>
              <a:r>
                <a:rPr lang="en-US" sz="1777" dirty="0"/>
                <a:t>Application Server</a:t>
              </a:r>
            </a:p>
          </p:txBody>
        </p:sp>
      </p:grpSp>
      <p:sp>
        <p:nvSpPr>
          <p:cNvPr id="12" name="Right Arrow 11">
            <a:extLst>
              <a:ext uri="{FF2B5EF4-FFF2-40B4-BE49-F238E27FC236}">
                <a16:creationId xmlns:a16="http://schemas.microsoft.com/office/drawing/2014/main" id="{08CC40A4-79CA-F54E-9A00-420E9C4DCA49}"/>
              </a:ext>
            </a:extLst>
          </p:cNvPr>
          <p:cNvSpPr/>
          <p:nvPr/>
        </p:nvSpPr>
        <p:spPr>
          <a:xfrm>
            <a:off x="3174348" y="2222510"/>
            <a:ext cx="2348122" cy="182735"/>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Arrow 12">
            <a:extLst>
              <a:ext uri="{FF2B5EF4-FFF2-40B4-BE49-F238E27FC236}">
                <a16:creationId xmlns:a16="http://schemas.microsoft.com/office/drawing/2014/main" id="{B2F2295D-81BE-9348-A37F-30B45055744A}"/>
              </a:ext>
            </a:extLst>
          </p:cNvPr>
          <p:cNvSpPr/>
          <p:nvPr/>
        </p:nvSpPr>
        <p:spPr>
          <a:xfrm>
            <a:off x="6283296" y="2247055"/>
            <a:ext cx="2348122" cy="182735"/>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34" name="Group 33">
            <a:extLst>
              <a:ext uri="{FF2B5EF4-FFF2-40B4-BE49-F238E27FC236}">
                <a16:creationId xmlns:a16="http://schemas.microsoft.com/office/drawing/2014/main" id="{A2ACA0CF-F650-D649-A7AA-157DAE6F4165}"/>
              </a:ext>
            </a:extLst>
          </p:cNvPr>
          <p:cNvGrpSpPr/>
          <p:nvPr/>
        </p:nvGrpSpPr>
        <p:grpSpPr>
          <a:xfrm>
            <a:off x="1722951" y="4121174"/>
            <a:ext cx="8377978" cy="1529281"/>
            <a:chOff x="2067541" y="4945410"/>
            <a:chExt cx="10053574" cy="1835138"/>
          </a:xfrm>
        </p:grpSpPr>
        <p:grpSp>
          <p:nvGrpSpPr>
            <p:cNvPr id="14" name="Group 13">
              <a:extLst>
                <a:ext uri="{FF2B5EF4-FFF2-40B4-BE49-F238E27FC236}">
                  <a16:creationId xmlns:a16="http://schemas.microsoft.com/office/drawing/2014/main" id="{AE52E3BC-2108-5E4B-934A-4DF35136A253}"/>
                </a:ext>
              </a:extLst>
            </p:cNvPr>
            <p:cNvGrpSpPr/>
            <p:nvPr/>
          </p:nvGrpSpPr>
          <p:grpSpPr>
            <a:xfrm>
              <a:off x="2067541" y="4945416"/>
              <a:ext cx="2592094" cy="1835132"/>
              <a:chOff x="1542506" y="1463977"/>
              <a:chExt cx="1546698" cy="1020459"/>
            </a:xfrm>
          </p:grpSpPr>
          <p:pic>
            <p:nvPicPr>
              <p:cNvPr id="15" name="Picture 14">
                <a:extLst>
                  <a:ext uri="{FF2B5EF4-FFF2-40B4-BE49-F238E27FC236}">
                    <a16:creationId xmlns:a16="http://schemas.microsoft.com/office/drawing/2014/main" id="{631B8C32-C93D-1440-AD13-33513709A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465" y="1463977"/>
                <a:ext cx="544781" cy="564959"/>
              </a:xfrm>
              <a:prstGeom prst="rect">
                <a:avLst/>
              </a:prstGeom>
            </p:spPr>
          </p:pic>
          <p:sp>
            <p:nvSpPr>
              <p:cNvPr id="16" name="TextBox 15">
                <a:extLst>
                  <a:ext uri="{FF2B5EF4-FFF2-40B4-BE49-F238E27FC236}">
                    <a16:creationId xmlns:a16="http://schemas.microsoft.com/office/drawing/2014/main" id="{7AF71D2A-5959-1E46-85F8-B6EC4DD8857D}"/>
                  </a:ext>
                </a:extLst>
              </p:cNvPr>
              <p:cNvSpPr txBox="1"/>
              <p:nvPr/>
            </p:nvSpPr>
            <p:spPr>
              <a:xfrm>
                <a:off x="1542506" y="2057857"/>
                <a:ext cx="1546698" cy="426579"/>
              </a:xfrm>
              <a:prstGeom prst="rect">
                <a:avLst/>
              </a:prstGeom>
              <a:noFill/>
            </p:spPr>
            <p:txBody>
              <a:bodyPr wrap="square" rtlCol="0">
                <a:spAutoFit/>
              </a:bodyPr>
              <a:lstStyle/>
              <a:p>
                <a:pPr algn="ctr"/>
                <a:r>
                  <a:rPr lang="en-US" sz="1777" dirty="0"/>
                  <a:t>Customer Order </a:t>
                </a:r>
              </a:p>
              <a:p>
                <a:pPr algn="ctr"/>
                <a:r>
                  <a:rPr lang="en-US" sz="1777" dirty="0"/>
                  <a:t>Web Server</a:t>
                </a:r>
              </a:p>
            </p:txBody>
          </p:sp>
        </p:grpSp>
        <p:grpSp>
          <p:nvGrpSpPr>
            <p:cNvPr id="17" name="Group 16">
              <a:extLst>
                <a:ext uri="{FF2B5EF4-FFF2-40B4-BE49-F238E27FC236}">
                  <a16:creationId xmlns:a16="http://schemas.microsoft.com/office/drawing/2014/main" id="{51312029-6CCD-3E4D-846A-6DC275A21B0F}"/>
                </a:ext>
              </a:extLst>
            </p:cNvPr>
            <p:cNvGrpSpPr/>
            <p:nvPr/>
          </p:nvGrpSpPr>
          <p:grpSpPr>
            <a:xfrm>
              <a:off x="5798281" y="4945412"/>
              <a:ext cx="2592094" cy="1823762"/>
              <a:chOff x="3790544" y="1463976"/>
              <a:chExt cx="1546698" cy="1014137"/>
            </a:xfrm>
          </p:grpSpPr>
          <p:pic>
            <p:nvPicPr>
              <p:cNvPr id="18" name="Picture 17">
                <a:extLst>
                  <a:ext uri="{FF2B5EF4-FFF2-40B4-BE49-F238E27FC236}">
                    <a16:creationId xmlns:a16="http://schemas.microsoft.com/office/drawing/2014/main" id="{27B7CE84-CD60-EC45-8BDC-560539E8AA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502" y="1463976"/>
                <a:ext cx="544781" cy="564959"/>
              </a:xfrm>
              <a:prstGeom prst="rect">
                <a:avLst/>
              </a:prstGeom>
            </p:spPr>
          </p:pic>
          <p:sp>
            <p:nvSpPr>
              <p:cNvPr id="19" name="TextBox 18">
                <a:extLst>
                  <a:ext uri="{FF2B5EF4-FFF2-40B4-BE49-F238E27FC236}">
                    <a16:creationId xmlns:a16="http://schemas.microsoft.com/office/drawing/2014/main" id="{1316BEA4-4A84-8E4A-8DEA-22345BDBAE1E}"/>
                  </a:ext>
                </a:extLst>
              </p:cNvPr>
              <p:cNvSpPr txBox="1"/>
              <p:nvPr/>
            </p:nvSpPr>
            <p:spPr>
              <a:xfrm>
                <a:off x="3790544" y="2051534"/>
                <a:ext cx="1546698" cy="426579"/>
              </a:xfrm>
              <a:prstGeom prst="rect">
                <a:avLst/>
              </a:prstGeom>
              <a:noFill/>
            </p:spPr>
            <p:txBody>
              <a:bodyPr wrap="square" rtlCol="0">
                <a:spAutoFit/>
              </a:bodyPr>
              <a:lstStyle/>
              <a:p>
                <a:pPr algn="ctr"/>
                <a:r>
                  <a:rPr lang="en-US" sz="1777" dirty="0"/>
                  <a:t>Order Dispatcher</a:t>
                </a:r>
              </a:p>
              <a:p>
                <a:pPr algn="ctr"/>
                <a:r>
                  <a:rPr lang="en-US" sz="1777" dirty="0"/>
                  <a:t>(worker)</a:t>
                </a:r>
              </a:p>
            </p:txBody>
          </p:sp>
        </p:grpSp>
        <p:grpSp>
          <p:nvGrpSpPr>
            <p:cNvPr id="20" name="Group 19">
              <a:extLst>
                <a:ext uri="{FF2B5EF4-FFF2-40B4-BE49-F238E27FC236}">
                  <a16:creationId xmlns:a16="http://schemas.microsoft.com/office/drawing/2014/main" id="{741B3025-A7B9-544F-99E5-369E99421C14}"/>
                </a:ext>
              </a:extLst>
            </p:cNvPr>
            <p:cNvGrpSpPr/>
            <p:nvPr/>
          </p:nvGrpSpPr>
          <p:grpSpPr>
            <a:xfrm>
              <a:off x="9529021" y="4945410"/>
              <a:ext cx="2592094" cy="1495595"/>
              <a:chOff x="5994758" y="1463976"/>
              <a:chExt cx="1546698" cy="831654"/>
            </a:xfrm>
          </p:grpSpPr>
          <p:pic>
            <p:nvPicPr>
              <p:cNvPr id="21" name="Picture 20">
                <a:extLst>
                  <a:ext uri="{FF2B5EF4-FFF2-40B4-BE49-F238E27FC236}">
                    <a16:creationId xmlns:a16="http://schemas.microsoft.com/office/drawing/2014/main" id="{572A66C5-0867-5741-AD76-65BB6BAA6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5717" y="1463976"/>
                <a:ext cx="544781" cy="564959"/>
              </a:xfrm>
              <a:prstGeom prst="rect">
                <a:avLst/>
              </a:prstGeom>
            </p:spPr>
          </p:pic>
          <p:sp>
            <p:nvSpPr>
              <p:cNvPr id="22" name="TextBox 21">
                <a:extLst>
                  <a:ext uri="{FF2B5EF4-FFF2-40B4-BE49-F238E27FC236}">
                    <a16:creationId xmlns:a16="http://schemas.microsoft.com/office/drawing/2014/main" id="{FEF21330-7639-B943-8399-C114E2253AB6}"/>
                  </a:ext>
                </a:extLst>
              </p:cNvPr>
              <p:cNvSpPr txBox="1"/>
              <p:nvPr/>
            </p:nvSpPr>
            <p:spPr>
              <a:xfrm>
                <a:off x="5994758" y="2051534"/>
                <a:ext cx="1546698" cy="244096"/>
              </a:xfrm>
              <a:prstGeom prst="rect">
                <a:avLst/>
              </a:prstGeom>
              <a:noFill/>
            </p:spPr>
            <p:txBody>
              <a:bodyPr wrap="square" rtlCol="0">
                <a:spAutoFit/>
              </a:bodyPr>
              <a:lstStyle/>
              <a:p>
                <a:pPr algn="ctr"/>
                <a:r>
                  <a:rPr lang="en-US" sz="1777" dirty="0"/>
                  <a:t>Application Server</a:t>
                </a:r>
              </a:p>
            </p:txBody>
          </p:sp>
        </p:grpSp>
        <p:sp>
          <p:nvSpPr>
            <p:cNvPr id="23" name="Right Arrow 22">
              <a:extLst>
                <a:ext uri="{FF2B5EF4-FFF2-40B4-BE49-F238E27FC236}">
                  <a16:creationId xmlns:a16="http://schemas.microsoft.com/office/drawing/2014/main" id="{939F8632-739A-D746-88CC-B59186EF338E}"/>
                </a:ext>
              </a:extLst>
            </p:cNvPr>
            <p:cNvSpPr/>
            <p:nvPr/>
          </p:nvSpPr>
          <p:spPr>
            <a:xfrm>
              <a:off x="3820087" y="5320215"/>
              <a:ext cx="733079" cy="248736"/>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4" name="Right Arrow 23">
              <a:extLst>
                <a:ext uri="{FF2B5EF4-FFF2-40B4-BE49-F238E27FC236}">
                  <a16:creationId xmlns:a16="http://schemas.microsoft.com/office/drawing/2014/main" id="{7D3DE72B-BD33-5845-8E42-B1A15F2E40EF}"/>
                </a:ext>
              </a:extLst>
            </p:cNvPr>
            <p:cNvSpPr/>
            <p:nvPr/>
          </p:nvSpPr>
          <p:spPr>
            <a:xfrm>
              <a:off x="7550824" y="5349667"/>
              <a:ext cx="2817746" cy="219282"/>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25" name="Picture 24">
              <a:extLst>
                <a:ext uri="{FF2B5EF4-FFF2-40B4-BE49-F238E27FC236}">
                  <a16:creationId xmlns:a16="http://schemas.microsoft.com/office/drawing/2014/main" id="{6F32B201-01EF-FD41-A295-E921DC6243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8501" y="4945412"/>
              <a:ext cx="1280915" cy="916337"/>
            </a:xfrm>
            <a:prstGeom prst="rect">
              <a:avLst/>
            </a:prstGeom>
          </p:spPr>
        </p:pic>
        <p:sp>
          <p:nvSpPr>
            <p:cNvPr id="26" name="Right Arrow 25">
              <a:extLst>
                <a:ext uri="{FF2B5EF4-FFF2-40B4-BE49-F238E27FC236}">
                  <a16:creationId xmlns:a16="http://schemas.microsoft.com/office/drawing/2014/main" id="{65140B33-21AD-9447-9CBE-B5E0E3385A4C}"/>
                </a:ext>
              </a:extLst>
            </p:cNvPr>
            <p:cNvSpPr/>
            <p:nvPr/>
          </p:nvSpPr>
          <p:spPr>
            <a:xfrm rot="10800000">
              <a:off x="5904750" y="5331514"/>
              <a:ext cx="733079" cy="248736"/>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sp>
        <p:nvSpPr>
          <p:cNvPr id="27" name="TextBox 26">
            <a:extLst>
              <a:ext uri="{FF2B5EF4-FFF2-40B4-BE49-F238E27FC236}">
                <a16:creationId xmlns:a16="http://schemas.microsoft.com/office/drawing/2014/main" id="{EC983EAA-F661-C24F-832D-FA4C07C1232F}"/>
              </a:ext>
            </a:extLst>
          </p:cNvPr>
          <p:cNvSpPr txBox="1"/>
          <p:nvPr/>
        </p:nvSpPr>
        <p:spPr>
          <a:xfrm>
            <a:off x="8600719" y="3902705"/>
            <a:ext cx="1169307" cy="1323439"/>
          </a:xfrm>
          <a:prstGeom prst="rect">
            <a:avLst/>
          </a:prstGeom>
          <a:noFill/>
        </p:spPr>
        <p:txBody>
          <a:bodyPr wrap="square" rtlCol="0">
            <a:spAutoFit/>
          </a:bodyPr>
          <a:lstStyle/>
          <a:p>
            <a:r>
              <a:rPr lang="en-US" sz="8000" b="1" dirty="0">
                <a:solidFill>
                  <a:srgbClr val="FF0000"/>
                </a:solidFill>
                <a:latin typeface="Amazon Ember Heavy" panose="020B0603020204020204" pitchFamily="34" charset="0"/>
                <a:ea typeface="Amazon Ember Heavy" panose="020B0603020204020204" pitchFamily="34" charset="0"/>
                <a:cs typeface="Amazon Ember Heavy" panose="020B0603020204020204" pitchFamily="34" charset="0"/>
              </a:rPr>
              <a:t>X</a:t>
            </a:r>
          </a:p>
        </p:txBody>
      </p:sp>
      <p:sp>
        <p:nvSpPr>
          <p:cNvPr id="28" name="TextBox 27">
            <a:extLst>
              <a:ext uri="{FF2B5EF4-FFF2-40B4-BE49-F238E27FC236}">
                <a16:creationId xmlns:a16="http://schemas.microsoft.com/office/drawing/2014/main" id="{FD997632-8703-9049-8123-FA120363B3D4}"/>
              </a:ext>
            </a:extLst>
          </p:cNvPr>
          <p:cNvSpPr txBox="1"/>
          <p:nvPr/>
        </p:nvSpPr>
        <p:spPr>
          <a:xfrm>
            <a:off x="5494371" y="3890481"/>
            <a:ext cx="1169307" cy="1323439"/>
          </a:xfrm>
          <a:prstGeom prst="rect">
            <a:avLst/>
          </a:prstGeom>
          <a:noFill/>
        </p:spPr>
        <p:txBody>
          <a:bodyPr wrap="square" rtlCol="0">
            <a:spAutoFit/>
          </a:bodyPr>
          <a:lstStyle/>
          <a:p>
            <a:r>
              <a:rPr lang="en-US" sz="8000" b="1" dirty="0">
                <a:solidFill>
                  <a:srgbClr val="FF0000"/>
                </a:solidFill>
                <a:latin typeface="Amazon Ember Heavy" panose="020B0603020204020204" pitchFamily="34" charset="0"/>
                <a:ea typeface="Amazon Ember Heavy" panose="020B0603020204020204" pitchFamily="34" charset="0"/>
                <a:cs typeface="Amazon Ember Heavy" panose="020B0603020204020204" pitchFamily="34" charset="0"/>
              </a:rPr>
              <a:t>X</a:t>
            </a:r>
          </a:p>
        </p:txBody>
      </p:sp>
      <p:sp>
        <p:nvSpPr>
          <p:cNvPr id="29" name="TextBox 28">
            <a:extLst>
              <a:ext uri="{FF2B5EF4-FFF2-40B4-BE49-F238E27FC236}">
                <a16:creationId xmlns:a16="http://schemas.microsoft.com/office/drawing/2014/main" id="{AB0847EC-882E-2B4F-87B0-974D2FE0AEEB}"/>
              </a:ext>
            </a:extLst>
          </p:cNvPr>
          <p:cNvSpPr txBox="1"/>
          <p:nvPr/>
        </p:nvSpPr>
        <p:spPr>
          <a:xfrm>
            <a:off x="2347742" y="3890481"/>
            <a:ext cx="1169307" cy="1460080"/>
          </a:xfrm>
          <a:prstGeom prst="rect">
            <a:avLst/>
          </a:prstGeom>
          <a:noFill/>
        </p:spPr>
        <p:txBody>
          <a:bodyPr wrap="square" rtlCol="0">
            <a:spAutoFit/>
          </a:bodyPr>
          <a:lstStyle/>
          <a:p>
            <a:r>
              <a:rPr lang="en-US" sz="8888" dirty="0">
                <a:solidFill>
                  <a:schemeClr val="accent3">
                    <a:lumMod val="75000"/>
                  </a:schemeClr>
                </a:solidFill>
                <a:latin typeface="Wingdings" panose="05000000000000000000" pitchFamily="2" charset="2"/>
              </a:rPr>
              <a:t>ü</a:t>
            </a:r>
          </a:p>
        </p:txBody>
      </p:sp>
      <p:sp>
        <p:nvSpPr>
          <p:cNvPr id="31" name="TextBox 30">
            <a:extLst>
              <a:ext uri="{FF2B5EF4-FFF2-40B4-BE49-F238E27FC236}">
                <a16:creationId xmlns:a16="http://schemas.microsoft.com/office/drawing/2014/main" id="{6AE6D0A8-8798-7241-B265-A975310C1D94}"/>
              </a:ext>
            </a:extLst>
          </p:cNvPr>
          <p:cNvSpPr txBox="1"/>
          <p:nvPr/>
        </p:nvSpPr>
        <p:spPr>
          <a:xfrm>
            <a:off x="4033952" y="1707037"/>
            <a:ext cx="1169307" cy="1323439"/>
          </a:xfrm>
          <a:prstGeom prst="rect">
            <a:avLst/>
          </a:prstGeom>
          <a:noFill/>
        </p:spPr>
        <p:txBody>
          <a:bodyPr wrap="square" rtlCol="0">
            <a:spAutoFit/>
          </a:bodyPr>
          <a:lstStyle/>
          <a:p>
            <a:r>
              <a:rPr lang="en-US" sz="8000" b="1" dirty="0">
                <a:solidFill>
                  <a:srgbClr val="FF0000"/>
                </a:solidFill>
                <a:latin typeface="Amazon Ember Heavy" panose="020B0603020204020204" pitchFamily="34" charset="0"/>
                <a:ea typeface="Amazon Ember Heavy" panose="020B0603020204020204" pitchFamily="34" charset="0"/>
                <a:cs typeface="Amazon Ember Heavy" panose="020B0603020204020204" pitchFamily="34" charset="0"/>
              </a:rPr>
              <a:t>X</a:t>
            </a:r>
          </a:p>
        </p:txBody>
      </p:sp>
      <p:sp>
        <p:nvSpPr>
          <p:cNvPr id="32" name="TextBox 31">
            <a:extLst>
              <a:ext uri="{FF2B5EF4-FFF2-40B4-BE49-F238E27FC236}">
                <a16:creationId xmlns:a16="http://schemas.microsoft.com/office/drawing/2014/main" id="{AC7A1BCF-D24E-834D-956A-CDFE46CDE1F2}"/>
              </a:ext>
            </a:extLst>
          </p:cNvPr>
          <p:cNvSpPr txBox="1"/>
          <p:nvPr/>
        </p:nvSpPr>
        <p:spPr>
          <a:xfrm>
            <a:off x="5493705" y="1692731"/>
            <a:ext cx="1169307" cy="1323439"/>
          </a:xfrm>
          <a:prstGeom prst="rect">
            <a:avLst/>
          </a:prstGeom>
          <a:noFill/>
        </p:spPr>
        <p:txBody>
          <a:bodyPr wrap="square" rtlCol="0">
            <a:spAutoFit/>
          </a:bodyPr>
          <a:lstStyle/>
          <a:p>
            <a:r>
              <a:rPr lang="en-US" sz="8000" b="1" dirty="0">
                <a:solidFill>
                  <a:srgbClr val="FF0000"/>
                </a:solidFill>
                <a:latin typeface="Amazon Ember Heavy" panose="020B0603020204020204" pitchFamily="34" charset="0"/>
                <a:ea typeface="Amazon Ember Heavy" panose="020B0603020204020204" pitchFamily="34" charset="0"/>
                <a:cs typeface="Amazon Ember Heavy" panose="020B0603020204020204" pitchFamily="34" charset="0"/>
              </a:rPr>
              <a:t>X</a:t>
            </a:r>
          </a:p>
        </p:txBody>
      </p:sp>
      <p:sp>
        <p:nvSpPr>
          <p:cNvPr id="33" name="TextBox 32">
            <a:extLst>
              <a:ext uri="{FF2B5EF4-FFF2-40B4-BE49-F238E27FC236}">
                <a16:creationId xmlns:a16="http://schemas.microsoft.com/office/drawing/2014/main" id="{1AE26C8C-6BBF-E044-9C48-B9C73B5F0491}"/>
              </a:ext>
            </a:extLst>
          </p:cNvPr>
          <p:cNvSpPr txBox="1"/>
          <p:nvPr/>
        </p:nvSpPr>
        <p:spPr>
          <a:xfrm>
            <a:off x="8582526" y="1696472"/>
            <a:ext cx="1169307" cy="1323439"/>
          </a:xfrm>
          <a:prstGeom prst="rect">
            <a:avLst/>
          </a:prstGeom>
          <a:noFill/>
        </p:spPr>
        <p:txBody>
          <a:bodyPr wrap="square" rtlCol="0">
            <a:spAutoFit/>
          </a:bodyPr>
          <a:lstStyle/>
          <a:p>
            <a:r>
              <a:rPr lang="en-US" sz="8000" b="1" dirty="0">
                <a:solidFill>
                  <a:srgbClr val="FF0000"/>
                </a:solidFill>
                <a:latin typeface="Amazon Ember Heavy" panose="020B0603020204020204" pitchFamily="34" charset="0"/>
                <a:ea typeface="Amazon Ember Heavy" panose="020B0603020204020204" pitchFamily="34" charset="0"/>
                <a:cs typeface="Amazon Ember Heavy" panose="020B0603020204020204" pitchFamily="34" charset="0"/>
              </a:rPr>
              <a:t>X</a:t>
            </a:r>
          </a:p>
        </p:txBody>
      </p:sp>
      <p:sp>
        <p:nvSpPr>
          <p:cNvPr id="30" name="Footer Placeholder 29"/>
          <p:cNvSpPr>
            <a:spLocks noGrp="1"/>
          </p:cNvSpPr>
          <p:nvPr>
            <p:ph type="ftr" sz="quarter" idx="3"/>
          </p:nvPr>
        </p:nvSpPr>
        <p:spPr/>
        <p:txBody>
          <a:bodyPr/>
          <a:lstStyle/>
          <a:p>
            <a:r>
              <a:rPr lang="en-US"/>
              <a:t>© 2020 Amazon Web Services, Inc. or its Affiliates. All rights reserved.</a:t>
            </a:r>
            <a:endParaRPr lang="en-US" dirty="0"/>
          </a:p>
        </p:txBody>
      </p:sp>
      <p:sp>
        <p:nvSpPr>
          <p:cNvPr id="35" name="Slide Number Placeholder 34"/>
          <p:cNvSpPr>
            <a:spLocks noGrp="1"/>
          </p:cNvSpPr>
          <p:nvPr>
            <p:ph type="sldNum" sz="quarter" idx="12"/>
          </p:nvPr>
        </p:nvSpPr>
        <p:spPr/>
        <p:txBody>
          <a:bodyPr/>
          <a:lstStyle/>
          <a:p>
            <a:fld id="{B6A95138-A96E-2F42-A959-2EFD44FE4AB7}" type="slidenum">
              <a:rPr lang="en-US" smtClean="0"/>
              <a:t>18</a:t>
            </a:fld>
            <a:endParaRPr lang="en-US"/>
          </a:p>
        </p:txBody>
      </p:sp>
    </p:spTree>
    <p:extLst>
      <p:ext uri="{BB962C8B-B14F-4D97-AF65-F5344CB8AC3E}">
        <p14:creationId xmlns:p14="http://schemas.microsoft.com/office/powerpoint/2010/main" val="178732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31093-76CB-7541-BB7A-2FB747BD44C0}"/>
              </a:ext>
            </a:extLst>
          </p:cNvPr>
          <p:cNvSpPr>
            <a:spLocks noGrp="1"/>
          </p:cNvSpPr>
          <p:nvPr>
            <p:ph type="title"/>
          </p:nvPr>
        </p:nvSpPr>
        <p:spPr/>
        <p:txBody>
          <a:bodyPr/>
          <a:lstStyle/>
          <a:p>
            <a:r>
              <a:rPr lang="en-US" dirty="0"/>
              <a:t>Decouple for Scalability</a:t>
            </a:r>
          </a:p>
        </p:txBody>
      </p:sp>
      <p:sp>
        <p:nvSpPr>
          <p:cNvPr id="31" name="Right Arrow 30">
            <a:extLst>
              <a:ext uri="{FF2B5EF4-FFF2-40B4-BE49-F238E27FC236}">
                <a16:creationId xmlns:a16="http://schemas.microsoft.com/office/drawing/2014/main" id="{E9F58CA6-00F4-7447-B961-5FC7425432A1}"/>
              </a:ext>
            </a:extLst>
          </p:cNvPr>
          <p:cNvSpPr/>
          <p:nvPr/>
        </p:nvSpPr>
        <p:spPr>
          <a:xfrm>
            <a:off x="6530838" y="1992328"/>
            <a:ext cx="2049874" cy="147099"/>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32" name="Group 31">
            <a:extLst>
              <a:ext uri="{FF2B5EF4-FFF2-40B4-BE49-F238E27FC236}">
                <a16:creationId xmlns:a16="http://schemas.microsoft.com/office/drawing/2014/main" id="{2EA5AF29-68D3-A34C-920F-AC4E1B502CA8}"/>
              </a:ext>
            </a:extLst>
          </p:cNvPr>
          <p:cNvGrpSpPr/>
          <p:nvPr/>
        </p:nvGrpSpPr>
        <p:grpSpPr>
          <a:xfrm>
            <a:off x="1537089" y="1742654"/>
            <a:ext cx="1885716" cy="1028308"/>
            <a:chOff x="1542506" y="1463977"/>
            <a:chExt cx="1546698" cy="852403"/>
          </a:xfrm>
        </p:grpSpPr>
        <p:pic>
          <p:nvPicPr>
            <p:cNvPr id="60" name="Picture 59">
              <a:extLst>
                <a:ext uri="{FF2B5EF4-FFF2-40B4-BE49-F238E27FC236}">
                  <a16:creationId xmlns:a16="http://schemas.microsoft.com/office/drawing/2014/main" id="{C0AB0352-72F4-654A-B8F4-4CC1A9CC55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465" y="1463977"/>
              <a:ext cx="544781" cy="564959"/>
            </a:xfrm>
            <a:prstGeom prst="rect">
              <a:avLst/>
            </a:prstGeom>
          </p:spPr>
        </p:pic>
        <p:sp>
          <p:nvSpPr>
            <p:cNvPr id="61" name="TextBox 60">
              <a:extLst>
                <a:ext uri="{FF2B5EF4-FFF2-40B4-BE49-F238E27FC236}">
                  <a16:creationId xmlns:a16="http://schemas.microsoft.com/office/drawing/2014/main" id="{070B2DAC-7764-2346-9013-3332563FD10B}"/>
                </a:ext>
              </a:extLst>
            </p:cNvPr>
            <p:cNvSpPr txBox="1"/>
            <p:nvPr/>
          </p:nvSpPr>
          <p:spPr>
            <a:xfrm>
              <a:off x="1542506" y="2013150"/>
              <a:ext cx="1546698" cy="303230"/>
            </a:xfrm>
            <a:prstGeom prst="rect">
              <a:avLst/>
            </a:prstGeom>
            <a:noFill/>
          </p:spPr>
          <p:txBody>
            <a:bodyPr wrap="square" rtlCol="0">
              <a:spAutoFit/>
            </a:bodyPr>
            <a:lstStyle/>
            <a:p>
              <a:pPr algn="ctr"/>
              <a:r>
                <a:rPr lang="en-US" sz="1777" dirty="0"/>
                <a:t>Web Server</a:t>
              </a:r>
            </a:p>
          </p:txBody>
        </p:sp>
      </p:grpSp>
      <p:grpSp>
        <p:nvGrpSpPr>
          <p:cNvPr id="33" name="Group 32">
            <a:extLst>
              <a:ext uri="{FF2B5EF4-FFF2-40B4-BE49-F238E27FC236}">
                <a16:creationId xmlns:a16="http://schemas.microsoft.com/office/drawing/2014/main" id="{ADBEC10A-854A-D24E-B94D-15FC1514342C}"/>
              </a:ext>
            </a:extLst>
          </p:cNvPr>
          <p:cNvGrpSpPr/>
          <p:nvPr/>
        </p:nvGrpSpPr>
        <p:grpSpPr>
          <a:xfrm>
            <a:off x="5296992" y="1721583"/>
            <a:ext cx="2064849" cy="1047353"/>
            <a:chOff x="3719269" y="1463976"/>
            <a:chExt cx="1693627" cy="868190"/>
          </a:xfrm>
        </p:grpSpPr>
        <p:pic>
          <p:nvPicPr>
            <p:cNvPr id="58" name="Picture 57">
              <a:extLst>
                <a:ext uri="{FF2B5EF4-FFF2-40B4-BE49-F238E27FC236}">
                  <a16:creationId xmlns:a16="http://schemas.microsoft.com/office/drawing/2014/main" id="{F0B61A59-B458-0141-9A4D-A072761B5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502" y="1463976"/>
              <a:ext cx="544781" cy="564959"/>
            </a:xfrm>
            <a:prstGeom prst="rect">
              <a:avLst/>
            </a:prstGeom>
          </p:spPr>
        </p:pic>
        <p:sp>
          <p:nvSpPr>
            <p:cNvPr id="59" name="TextBox 58">
              <a:extLst>
                <a:ext uri="{FF2B5EF4-FFF2-40B4-BE49-F238E27FC236}">
                  <a16:creationId xmlns:a16="http://schemas.microsoft.com/office/drawing/2014/main" id="{FC6AE9A5-8B75-2843-A77A-FDAD93E7FF42}"/>
                </a:ext>
              </a:extLst>
            </p:cNvPr>
            <p:cNvSpPr txBox="1"/>
            <p:nvPr/>
          </p:nvSpPr>
          <p:spPr>
            <a:xfrm>
              <a:off x="3719269" y="2028936"/>
              <a:ext cx="1693627" cy="303230"/>
            </a:xfrm>
            <a:prstGeom prst="rect">
              <a:avLst/>
            </a:prstGeom>
            <a:noFill/>
          </p:spPr>
          <p:txBody>
            <a:bodyPr wrap="square" rtlCol="0">
              <a:spAutoFit/>
            </a:bodyPr>
            <a:lstStyle/>
            <a:p>
              <a:pPr algn="ctr"/>
              <a:r>
                <a:rPr lang="en-US" sz="1777" dirty="0"/>
                <a:t>Logging Service</a:t>
              </a:r>
            </a:p>
          </p:txBody>
        </p:sp>
      </p:grpSp>
      <p:sp>
        <p:nvSpPr>
          <p:cNvPr id="34" name="Right Arrow 33">
            <a:extLst>
              <a:ext uri="{FF2B5EF4-FFF2-40B4-BE49-F238E27FC236}">
                <a16:creationId xmlns:a16="http://schemas.microsoft.com/office/drawing/2014/main" id="{5FA2AFD6-206C-5F41-B8A7-85A3907C34C6}"/>
              </a:ext>
            </a:extLst>
          </p:cNvPr>
          <p:cNvSpPr/>
          <p:nvPr/>
        </p:nvSpPr>
        <p:spPr>
          <a:xfrm>
            <a:off x="2812042" y="1994079"/>
            <a:ext cx="3170072" cy="145349"/>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35" name="Group 34">
            <a:extLst>
              <a:ext uri="{FF2B5EF4-FFF2-40B4-BE49-F238E27FC236}">
                <a16:creationId xmlns:a16="http://schemas.microsoft.com/office/drawing/2014/main" id="{CD3C93AB-9592-A746-8C84-B9C7695DF473}"/>
              </a:ext>
            </a:extLst>
          </p:cNvPr>
          <p:cNvGrpSpPr/>
          <p:nvPr/>
        </p:nvGrpSpPr>
        <p:grpSpPr>
          <a:xfrm>
            <a:off x="1537089" y="4092658"/>
            <a:ext cx="1885716" cy="1028308"/>
            <a:chOff x="1542506" y="1463977"/>
            <a:chExt cx="1546698" cy="852403"/>
          </a:xfrm>
        </p:grpSpPr>
        <p:pic>
          <p:nvPicPr>
            <p:cNvPr id="56" name="Picture 55">
              <a:extLst>
                <a:ext uri="{FF2B5EF4-FFF2-40B4-BE49-F238E27FC236}">
                  <a16:creationId xmlns:a16="http://schemas.microsoft.com/office/drawing/2014/main" id="{3497BDA2-E64A-C643-9D52-F1CC354E56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3465" y="1463977"/>
              <a:ext cx="544781" cy="564959"/>
            </a:xfrm>
            <a:prstGeom prst="rect">
              <a:avLst/>
            </a:prstGeom>
          </p:spPr>
        </p:pic>
        <p:sp>
          <p:nvSpPr>
            <p:cNvPr id="57" name="TextBox 56">
              <a:extLst>
                <a:ext uri="{FF2B5EF4-FFF2-40B4-BE49-F238E27FC236}">
                  <a16:creationId xmlns:a16="http://schemas.microsoft.com/office/drawing/2014/main" id="{190EA1A0-F603-724E-8C97-699BD0BA80EE}"/>
                </a:ext>
              </a:extLst>
            </p:cNvPr>
            <p:cNvSpPr txBox="1"/>
            <p:nvPr/>
          </p:nvSpPr>
          <p:spPr>
            <a:xfrm>
              <a:off x="1542506" y="2013150"/>
              <a:ext cx="1546698" cy="303230"/>
            </a:xfrm>
            <a:prstGeom prst="rect">
              <a:avLst/>
            </a:prstGeom>
            <a:noFill/>
          </p:spPr>
          <p:txBody>
            <a:bodyPr wrap="square" rtlCol="0">
              <a:spAutoFit/>
            </a:bodyPr>
            <a:lstStyle/>
            <a:p>
              <a:pPr algn="ctr"/>
              <a:r>
                <a:rPr lang="en-US" sz="1777" dirty="0"/>
                <a:t>Web Server</a:t>
              </a:r>
            </a:p>
          </p:txBody>
        </p:sp>
      </p:grpSp>
      <p:sp>
        <p:nvSpPr>
          <p:cNvPr id="36" name="Right Arrow 35">
            <a:extLst>
              <a:ext uri="{FF2B5EF4-FFF2-40B4-BE49-F238E27FC236}">
                <a16:creationId xmlns:a16="http://schemas.microsoft.com/office/drawing/2014/main" id="{110B83A1-D95E-ED44-A680-41BA7B2E9BBB}"/>
              </a:ext>
            </a:extLst>
          </p:cNvPr>
          <p:cNvSpPr/>
          <p:nvPr/>
        </p:nvSpPr>
        <p:spPr>
          <a:xfrm>
            <a:off x="2812043" y="4344082"/>
            <a:ext cx="533306" cy="166858"/>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8" name="Right Arrow 37">
            <a:extLst>
              <a:ext uri="{FF2B5EF4-FFF2-40B4-BE49-F238E27FC236}">
                <a16:creationId xmlns:a16="http://schemas.microsoft.com/office/drawing/2014/main" id="{74E8FB02-34EE-7247-A9A1-286E3A1BAF60}"/>
              </a:ext>
            </a:extLst>
          </p:cNvPr>
          <p:cNvSpPr/>
          <p:nvPr/>
        </p:nvSpPr>
        <p:spPr>
          <a:xfrm rot="12567763">
            <a:off x="4190001" y="4845365"/>
            <a:ext cx="1888840" cy="158972"/>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39" name="Group 38">
            <a:extLst>
              <a:ext uri="{FF2B5EF4-FFF2-40B4-BE49-F238E27FC236}">
                <a16:creationId xmlns:a16="http://schemas.microsoft.com/office/drawing/2014/main" id="{3FB0FB08-72BD-B24F-92CA-5A4140C2B255}"/>
              </a:ext>
            </a:extLst>
          </p:cNvPr>
          <p:cNvGrpSpPr/>
          <p:nvPr/>
        </p:nvGrpSpPr>
        <p:grpSpPr>
          <a:xfrm>
            <a:off x="8346735" y="1669772"/>
            <a:ext cx="1090871" cy="972371"/>
            <a:chOff x="6320073" y="1426941"/>
            <a:chExt cx="894752" cy="806035"/>
          </a:xfrm>
        </p:grpSpPr>
        <p:pic>
          <p:nvPicPr>
            <p:cNvPr id="54" name="Picture 53">
              <a:extLst>
                <a:ext uri="{FF2B5EF4-FFF2-40B4-BE49-F238E27FC236}">
                  <a16:creationId xmlns:a16="http://schemas.microsoft.com/office/drawing/2014/main" id="{2D145FE7-D67D-0F4A-BDB8-3E7A3EE19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5715" y="1426941"/>
              <a:ext cx="543466" cy="601994"/>
            </a:xfrm>
            <a:prstGeom prst="rect">
              <a:avLst/>
            </a:prstGeom>
          </p:spPr>
        </p:pic>
        <p:sp>
          <p:nvSpPr>
            <p:cNvPr id="55" name="TextBox 54">
              <a:extLst>
                <a:ext uri="{FF2B5EF4-FFF2-40B4-BE49-F238E27FC236}">
                  <a16:creationId xmlns:a16="http://schemas.microsoft.com/office/drawing/2014/main" id="{A2136FC1-3125-BD4E-8851-99F7063E1E5D}"/>
                </a:ext>
              </a:extLst>
            </p:cNvPr>
            <p:cNvSpPr txBox="1"/>
            <p:nvPr/>
          </p:nvSpPr>
          <p:spPr>
            <a:xfrm>
              <a:off x="6320073" y="2077344"/>
              <a:ext cx="894752" cy="155632"/>
            </a:xfrm>
            <a:prstGeom prst="rect">
              <a:avLst/>
            </a:prstGeom>
            <a:noFill/>
          </p:spPr>
          <p:txBody>
            <a:bodyPr wrap="square" lIns="0" tIns="0" rIns="0" bIns="0" rtlCol="0" anchor="t">
              <a:noAutofit/>
            </a:bodyPr>
            <a:lstStyle/>
            <a:p>
              <a:pPr algn="ctr"/>
              <a:r>
                <a:rPr lang="en-US" sz="1111" b="1" dirty="0"/>
                <a:t>Amazon</a:t>
              </a:r>
              <a:br>
                <a:rPr lang="en-US" sz="1111" b="1" dirty="0"/>
              </a:br>
              <a:r>
                <a:rPr lang="en-US" sz="1111" b="1" dirty="0"/>
                <a:t>DynamoDB</a:t>
              </a:r>
              <a:endParaRPr lang="en-US" sz="2000" b="1" dirty="0"/>
            </a:p>
          </p:txBody>
        </p:sp>
      </p:grpSp>
      <p:grpSp>
        <p:nvGrpSpPr>
          <p:cNvPr id="40" name="Group 39">
            <a:extLst>
              <a:ext uri="{FF2B5EF4-FFF2-40B4-BE49-F238E27FC236}">
                <a16:creationId xmlns:a16="http://schemas.microsoft.com/office/drawing/2014/main" id="{81E4E601-FA67-FA49-A9F0-D97CEE7E2A1F}"/>
              </a:ext>
            </a:extLst>
          </p:cNvPr>
          <p:cNvGrpSpPr/>
          <p:nvPr/>
        </p:nvGrpSpPr>
        <p:grpSpPr>
          <a:xfrm>
            <a:off x="5296992" y="5073819"/>
            <a:ext cx="2064849" cy="1196444"/>
            <a:chOff x="3719269" y="1463976"/>
            <a:chExt cx="1693627" cy="991777"/>
          </a:xfrm>
        </p:grpSpPr>
        <p:pic>
          <p:nvPicPr>
            <p:cNvPr id="52" name="Picture 51">
              <a:extLst>
                <a:ext uri="{FF2B5EF4-FFF2-40B4-BE49-F238E27FC236}">
                  <a16:creationId xmlns:a16="http://schemas.microsoft.com/office/drawing/2014/main" id="{16F3358C-5BCA-9643-9885-1A44539CF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502" y="1463976"/>
              <a:ext cx="544781" cy="564959"/>
            </a:xfrm>
            <a:prstGeom prst="rect">
              <a:avLst/>
            </a:prstGeom>
          </p:spPr>
        </p:pic>
        <p:sp>
          <p:nvSpPr>
            <p:cNvPr id="53" name="TextBox 52">
              <a:extLst>
                <a:ext uri="{FF2B5EF4-FFF2-40B4-BE49-F238E27FC236}">
                  <a16:creationId xmlns:a16="http://schemas.microsoft.com/office/drawing/2014/main" id="{CFD7A5CC-34CB-B744-AF8B-97EBE8775579}"/>
                </a:ext>
              </a:extLst>
            </p:cNvPr>
            <p:cNvSpPr txBox="1"/>
            <p:nvPr/>
          </p:nvSpPr>
          <p:spPr>
            <a:xfrm>
              <a:off x="3719269" y="2152523"/>
              <a:ext cx="1693627" cy="303230"/>
            </a:xfrm>
            <a:prstGeom prst="rect">
              <a:avLst/>
            </a:prstGeom>
            <a:noFill/>
          </p:spPr>
          <p:txBody>
            <a:bodyPr wrap="square" rtlCol="0">
              <a:spAutoFit/>
            </a:bodyPr>
            <a:lstStyle/>
            <a:p>
              <a:pPr algn="ctr"/>
              <a:r>
                <a:rPr lang="en-US" sz="1777" dirty="0"/>
                <a:t>Logging Service</a:t>
              </a:r>
            </a:p>
          </p:txBody>
        </p:sp>
      </p:grpSp>
      <p:sp>
        <p:nvSpPr>
          <p:cNvPr id="41" name="Right Arrow 40">
            <a:extLst>
              <a:ext uri="{FF2B5EF4-FFF2-40B4-BE49-F238E27FC236}">
                <a16:creationId xmlns:a16="http://schemas.microsoft.com/office/drawing/2014/main" id="{848FF03C-6B0E-8E47-AE4F-831EC1FD5088}"/>
              </a:ext>
            </a:extLst>
          </p:cNvPr>
          <p:cNvSpPr/>
          <p:nvPr/>
        </p:nvSpPr>
        <p:spPr>
          <a:xfrm rot="19871629">
            <a:off x="6527298" y="4885284"/>
            <a:ext cx="2093885" cy="159833"/>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42" name="Group 41">
            <a:extLst>
              <a:ext uri="{FF2B5EF4-FFF2-40B4-BE49-F238E27FC236}">
                <a16:creationId xmlns:a16="http://schemas.microsoft.com/office/drawing/2014/main" id="{F8DCA1D6-529F-D24B-8B49-3540E8A113D7}"/>
              </a:ext>
            </a:extLst>
          </p:cNvPr>
          <p:cNvGrpSpPr/>
          <p:nvPr/>
        </p:nvGrpSpPr>
        <p:grpSpPr>
          <a:xfrm>
            <a:off x="8372106" y="4059521"/>
            <a:ext cx="1090871" cy="976113"/>
            <a:chOff x="6903305" y="3476848"/>
            <a:chExt cx="894752" cy="809136"/>
          </a:xfrm>
        </p:grpSpPr>
        <p:pic>
          <p:nvPicPr>
            <p:cNvPr id="50" name="Picture 49">
              <a:extLst>
                <a:ext uri="{FF2B5EF4-FFF2-40B4-BE49-F238E27FC236}">
                  <a16:creationId xmlns:a16="http://schemas.microsoft.com/office/drawing/2014/main" id="{DEB7E20F-B1AE-1D49-8F98-EE59ED4512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8138" y="3476848"/>
              <a:ext cx="543466" cy="601994"/>
            </a:xfrm>
            <a:prstGeom prst="rect">
              <a:avLst/>
            </a:prstGeom>
          </p:spPr>
        </p:pic>
        <p:sp>
          <p:nvSpPr>
            <p:cNvPr id="51" name="TextBox 50">
              <a:extLst>
                <a:ext uri="{FF2B5EF4-FFF2-40B4-BE49-F238E27FC236}">
                  <a16:creationId xmlns:a16="http://schemas.microsoft.com/office/drawing/2014/main" id="{36A4C654-10C3-314F-B464-83CFBB97F8FC}"/>
                </a:ext>
              </a:extLst>
            </p:cNvPr>
            <p:cNvSpPr txBox="1"/>
            <p:nvPr/>
          </p:nvSpPr>
          <p:spPr>
            <a:xfrm>
              <a:off x="6903305" y="4130352"/>
              <a:ext cx="894752" cy="155632"/>
            </a:xfrm>
            <a:prstGeom prst="rect">
              <a:avLst/>
            </a:prstGeom>
            <a:noFill/>
          </p:spPr>
          <p:txBody>
            <a:bodyPr wrap="square" lIns="0" tIns="0" rIns="0" bIns="0" rtlCol="0" anchor="t">
              <a:noAutofit/>
            </a:bodyPr>
            <a:lstStyle/>
            <a:p>
              <a:pPr algn="ctr"/>
              <a:r>
                <a:rPr lang="en-US" sz="1111" b="1" dirty="0"/>
                <a:t>Amazon</a:t>
              </a:r>
              <a:br>
                <a:rPr lang="en-US" sz="1111" b="1" dirty="0"/>
              </a:br>
              <a:r>
                <a:rPr lang="en-US" sz="1111" b="1" dirty="0"/>
                <a:t>DynamoDB</a:t>
              </a:r>
              <a:endParaRPr lang="en-US" sz="2000" b="1" dirty="0"/>
            </a:p>
          </p:txBody>
        </p:sp>
      </p:grpSp>
      <p:pic>
        <p:nvPicPr>
          <p:cNvPr id="43" name="Picture 42">
            <a:extLst>
              <a:ext uri="{FF2B5EF4-FFF2-40B4-BE49-F238E27FC236}">
                <a16:creationId xmlns:a16="http://schemas.microsoft.com/office/drawing/2014/main" id="{C55F7A71-6856-C543-BC10-96A59E7532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2114" y="4081860"/>
            <a:ext cx="664191" cy="681546"/>
          </a:xfrm>
          <a:prstGeom prst="rect">
            <a:avLst/>
          </a:prstGeom>
        </p:spPr>
      </p:pic>
      <p:pic>
        <p:nvPicPr>
          <p:cNvPr id="44" name="Picture 43">
            <a:extLst>
              <a:ext uri="{FF2B5EF4-FFF2-40B4-BE49-F238E27FC236}">
                <a16:creationId xmlns:a16="http://schemas.microsoft.com/office/drawing/2014/main" id="{1839DF04-1544-694F-9D57-1B15B52BC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650" y="3070889"/>
            <a:ext cx="664191" cy="681546"/>
          </a:xfrm>
          <a:prstGeom prst="rect">
            <a:avLst/>
          </a:prstGeom>
        </p:spPr>
      </p:pic>
      <p:sp>
        <p:nvSpPr>
          <p:cNvPr id="45" name="Right Arrow 44">
            <a:extLst>
              <a:ext uri="{FF2B5EF4-FFF2-40B4-BE49-F238E27FC236}">
                <a16:creationId xmlns:a16="http://schemas.microsoft.com/office/drawing/2014/main" id="{8AEAECBE-5E30-3B42-A9F5-EA42320742D7}"/>
              </a:ext>
            </a:extLst>
          </p:cNvPr>
          <p:cNvSpPr/>
          <p:nvPr/>
        </p:nvSpPr>
        <p:spPr>
          <a:xfrm>
            <a:off x="6658840" y="4358646"/>
            <a:ext cx="1793872" cy="128728"/>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6" name="Right Arrow 45">
            <a:extLst>
              <a:ext uri="{FF2B5EF4-FFF2-40B4-BE49-F238E27FC236}">
                <a16:creationId xmlns:a16="http://schemas.microsoft.com/office/drawing/2014/main" id="{78090982-9909-A243-9397-9B64084BD8AE}"/>
              </a:ext>
            </a:extLst>
          </p:cNvPr>
          <p:cNvSpPr/>
          <p:nvPr/>
        </p:nvSpPr>
        <p:spPr>
          <a:xfrm rot="10800000">
            <a:off x="4322026" y="4358646"/>
            <a:ext cx="1660088" cy="128728"/>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7" name="Right Arrow 46">
            <a:extLst>
              <a:ext uri="{FF2B5EF4-FFF2-40B4-BE49-F238E27FC236}">
                <a16:creationId xmlns:a16="http://schemas.microsoft.com/office/drawing/2014/main" id="{A7C1FA31-C153-3C47-A4DD-C1AF081F5A33}"/>
              </a:ext>
            </a:extLst>
          </p:cNvPr>
          <p:cNvSpPr/>
          <p:nvPr/>
        </p:nvSpPr>
        <p:spPr>
          <a:xfrm rot="9177321">
            <a:off x="4182950" y="3851278"/>
            <a:ext cx="1888840" cy="158972"/>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8" name="Right Arrow 47">
            <a:extLst>
              <a:ext uri="{FF2B5EF4-FFF2-40B4-BE49-F238E27FC236}">
                <a16:creationId xmlns:a16="http://schemas.microsoft.com/office/drawing/2014/main" id="{5DE330E2-67B3-C743-90D3-64E24B9E59C4}"/>
              </a:ext>
            </a:extLst>
          </p:cNvPr>
          <p:cNvSpPr/>
          <p:nvPr/>
        </p:nvSpPr>
        <p:spPr>
          <a:xfrm rot="1820266">
            <a:off x="6561229" y="3812291"/>
            <a:ext cx="2043388" cy="174020"/>
          </a:xfrm>
          <a:prstGeom prst="right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9" name="Rounded Rectangle 48">
            <a:extLst>
              <a:ext uri="{FF2B5EF4-FFF2-40B4-BE49-F238E27FC236}">
                <a16:creationId xmlns:a16="http://schemas.microsoft.com/office/drawing/2014/main" id="{6C427F9E-9919-CF4E-BECC-43FE0F844EEF}"/>
              </a:ext>
            </a:extLst>
          </p:cNvPr>
          <p:cNvSpPr/>
          <p:nvPr/>
        </p:nvSpPr>
        <p:spPr>
          <a:xfrm>
            <a:off x="6005045" y="1715924"/>
            <a:ext cx="641258" cy="655453"/>
          </a:xfrm>
          <a:prstGeom prst="roundRect">
            <a:avLst>
              <a:gd name="adj" fmla="val 1494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62" name="Picture 61">
            <a:extLst>
              <a:ext uri="{FF2B5EF4-FFF2-40B4-BE49-F238E27FC236}">
                <a16:creationId xmlns:a16="http://schemas.microsoft.com/office/drawing/2014/main" id="{5BC3C373-91D8-A542-BD91-77324B911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962" y="3974317"/>
            <a:ext cx="796730" cy="956078"/>
          </a:xfrm>
          <a:prstGeom prst="rect">
            <a:avLst/>
          </a:prstGeom>
        </p:spPr>
      </p:pic>
      <p:sp>
        <p:nvSpPr>
          <p:cNvPr id="64" name="TextBox 63">
            <a:extLst>
              <a:ext uri="{FF2B5EF4-FFF2-40B4-BE49-F238E27FC236}">
                <a16:creationId xmlns:a16="http://schemas.microsoft.com/office/drawing/2014/main" id="{CA453B4E-1966-824D-AA38-315264E491B9}"/>
              </a:ext>
            </a:extLst>
          </p:cNvPr>
          <p:cNvSpPr txBox="1"/>
          <p:nvPr/>
        </p:nvSpPr>
        <p:spPr>
          <a:xfrm>
            <a:off x="2799218" y="3253069"/>
            <a:ext cx="2064849" cy="639278"/>
          </a:xfrm>
          <a:prstGeom prst="rect">
            <a:avLst/>
          </a:prstGeom>
          <a:noFill/>
        </p:spPr>
        <p:txBody>
          <a:bodyPr wrap="square" rtlCol="0">
            <a:spAutoFit/>
          </a:bodyPr>
          <a:lstStyle/>
          <a:p>
            <a:pPr algn="ctr"/>
            <a:r>
              <a:rPr lang="en-US" sz="1777" dirty="0"/>
              <a:t>Elastic Load Balancing</a:t>
            </a:r>
          </a:p>
        </p:txBody>
      </p:sp>
      <p:pic>
        <p:nvPicPr>
          <p:cNvPr id="65" name="Picture 64">
            <a:extLst>
              <a:ext uri="{FF2B5EF4-FFF2-40B4-BE49-F238E27FC236}">
                <a16:creationId xmlns:a16="http://schemas.microsoft.com/office/drawing/2014/main" id="{F42A991A-209D-2546-A098-0E3FE657FC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8441" y="4669618"/>
            <a:ext cx="453984" cy="441374"/>
          </a:xfrm>
          <a:prstGeom prst="rect">
            <a:avLst/>
          </a:prstGeom>
        </p:spPr>
      </p:pic>
      <p:sp>
        <p:nvSpPr>
          <p:cNvPr id="3" name="Rounded Rectangle 2">
            <a:extLst>
              <a:ext uri="{FF2B5EF4-FFF2-40B4-BE49-F238E27FC236}">
                <a16:creationId xmlns:a16="http://schemas.microsoft.com/office/drawing/2014/main" id="{7A8922CA-4864-0C4E-8B2B-BFB793211154}"/>
              </a:ext>
            </a:extLst>
          </p:cNvPr>
          <p:cNvSpPr/>
          <p:nvPr/>
        </p:nvSpPr>
        <p:spPr bwMode="auto">
          <a:xfrm>
            <a:off x="5858059" y="2969273"/>
            <a:ext cx="867421" cy="2924630"/>
          </a:xfrm>
          <a:prstGeom prst="roundRect">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19</a:t>
            </a:fld>
            <a:endParaRPr lang="en-US"/>
          </a:p>
        </p:txBody>
      </p:sp>
    </p:spTree>
    <p:extLst>
      <p:ext uri="{BB962C8B-B14F-4D97-AF65-F5344CB8AC3E}">
        <p14:creationId xmlns:p14="http://schemas.microsoft.com/office/powerpoint/2010/main" val="2047587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Domain 1 Exam Outline</a:t>
            </a:r>
          </a:p>
        </p:txBody>
      </p:sp>
      <p:sp>
        <p:nvSpPr>
          <p:cNvPr id="5" name="Text Placeholder 4"/>
          <p:cNvSpPr>
            <a:spLocks noGrp="1"/>
          </p:cNvSpPr>
          <p:nvPr>
            <p:ph idx="1"/>
          </p:nvPr>
        </p:nvSpPr>
        <p:spPr>
          <a:xfrm>
            <a:off x="419100" y="2116012"/>
            <a:ext cx="11353800" cy="3600986"/>
          </a:xfrm>
        </p:spPr>
        <p:txBody>
          <a:bodyPr vert="horz" wrap="square" lIns="121920" tIns="76200" rIns="121920" bIns="76200" rtlCol="0">
            <a:spAutoFit/>
          </a:bodyPr>
          <a:lstStyle/>
          <a:p>
            <a:pPr marL="0" indent="0">
              <a:lnSpc>
                <a:spcPct val="100000"/>
              </a:lnSpc>
              <a:buNone/>
            </a:pPr>
            <a:r>
              <a:rPr lang="en-US" sz="2600" dirty="0"/>
              <a:t>1.1 Choose reliable/resilient storage.</a:t>
            </a:r>
          </a:p>
          <a:p>
            <a:pPr marL="0" indent="0">
              <a:lnSpc>
                <a:spcPct val="100000"/>
              </a:lnSpc>
              <a:buNone/>
            </a:pPr>
            <a:endParaRPr lang="en-US" sz="2400" dirty="0"/>
          </a:p>
          <a:p>
            <a:pPr marL="0" indent="0">
              <a:lnSpc>
                <a:spcPct val="100000"/>
              </a:lnSpc>
              <a:buNone/>
            </a:pPr>
            <a:r>
              <a:rPr lang="en-US" sz="2600" dirty="0"/>
              <a:t>1.2 Determine how to design decoupling mechanisms using AWS services.</a:t>
            </a:r>
          </a:p>
          <a:p>
            <a:pPr marL="0" indent="0">
              <a:lnSpc>
                <a:spcPct val="100000"/>
              </a:lnSpc>
              <a:buNone/>
            </a:pPr>
            <a:endParaRPr lang="en-US" sz="2400" dirty="0"/>
          </a:p>
          <a:p>
            <a:pPr marL="0" indent="0">
              <a:lnSpc>
                <a:spcPct val="100000"/>
              </a:lnSpc>
              <a:buNone/>
            </a:pPr>
            <a:r>
              <a:rPr lang="en-US" sz="2600" dirty="0"/>
              <a:t>1.3 Determine how to design a multi-tier architecture solution.</a:t>
            </a:r>
          </a:p>
          <a:p>
            <a:pPr marL="0" indent="0">
              <a:lnSpc>
                <a:spcPct val="100000"/>
              </a:lnSpc>
              <a:buNone/>
            </a:pPr>
            <a:endParaRPr lang="en-US" sz="2400" dirty="0"/>
          </a:p>
          <a:p>
            <a:pPr marL="0" indent="0">
              <a:lnSpc>
                <a:spcPct val="100000"/>
              </a:lnSpc>
              <a:buNone/>
            </a:pPr>
            <a:r>
              <a:rPr lang="en-US" sz="2600" dirty="0"/>
              <a:t>1.4 Determine how to design high availability and/or fault tolerant solutions.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2</a:t>
            </a:fld>
            <a:endParaRPr lang="en-US"/>
          </a:p>
        </p:txBody>
      </p:sp>
    </p:spTree>
    <p:extLst>
      <p:ext uri="{BB962C8B-B14F-4D97-AF65-F5344CB8AC3E}">
        <p14:creationId xmlns:p14="http://schemas.microsoft.com/office/powerpoint/2010/main" val="2070001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35F2-9B0E-C14E-9EAE-62ED618012B9}"/>
              </a:ext>
            </a:extLst>
          </p:cNvPr>
          <p:cNvSpPr>
            <a:spLocks noGrp="1"/>
          </p:cNvSpPr>
          <p:nvPr>
            <p:ph type="title"/>
          </p:nvPr>
        </p:nvSpPr>
        <p:spPr/>
        <p:txBody>
          <a:bodyPr/>
          <a:lstStyle/>
          <a:p>
            <a:r>
              <a:rPr lang="en-US" dirty="0"/>
              <a:t>Choosing a Load Balancer</a:t>
            </a:r>
          </a:p>
        </p:txBody>
      </p:sp>
      <p:sp>
        <p:nvSpPr>
          <p:cNvPr id="3" name="Right Arrow 2">
            <a:extLst>
              <a:ext uri="{FF2B5EF4-FFF2-40B4-BE49-F238E27FC236}">
                <a16:creationId xmlns:a16="http://schemas.microsoft.com/office/drawing/2014/main" id="{77409184-3F42-C142-89C9-66456D76F229}"/>
              </a:ext>
            </a:extLst>
          </p:cNvPr>
          <p:cNvSpPr/>
          <p:nvPr/>
        </p:nvSpPr>
        <p:spPr>
          <a:xfrm>
            <a:off x="4927997" y="2077367"/>
            <a:ext cx="2530415" cy="1086529"/>
          </a:xfrm>
          <a:prstGeom prst="rightArrow">
            <a:avLst>
              <a:gd name="adj1" fmla="val 50000"/>
              <a:gd name="adj2" fmla="val 53970"/>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 name="Rectangle 3">
            <a:extLst>
              <a:ext uri="{FF2B5EF4-FFF2-40B4-BE49-F238E27FC236}">
                <a16:creationId xmlns:a16="http://schemas.microsoft.com/office/drawing/2014/main" id="{C8EF82FF-E022-5C46-ADF6-97A1705B4ABE}"/>
              </a:ext>
            </a:extLst>
          </p:cNvPr>
          <p:cNvSpPr/>
          <p:nvPr/>
        </p:nvSpPr>
        <p:spPr>
          <a:xfrm>
            <a:off x="4982727" y="5506055"/>
            <a:ext cx="1685193" cy="468923"/>
          </a:xfrm>
          <a:prstGeom prst="rect">
            <a:avLst/>
          </a:prstGeom>
          <a:solidFill>
            <a:srgbClr val="D23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Physical</a:t>
            </a:r>
          </a:p>
        </p:txBody>
      </p:sp>
      <p:sp>
        <p:nvSpPr>
          <p:cNvPr id="5" name="Rectangle 4">
            <a:extLst>
              <a:ext uri="{FF2B5EF4-FFF2-40B4-BE49-F238E27FC236}">
                <a16:creationId xmlns:a16="http://schemas.microsoft.com/office/drawing/2014/main" id="{33C1787B-4E69-F142-AB8E-FCC9B16D5E72}"/>
              </a:ext>
            </a:extLst>
          </p:cNvPr>
          <p:cNvSpPr/>
          <p:nvPr/>
        </p:nvSpPr>
        <p:spPr>
          <a:xfrm>
            <a:off x="4982727" y="4986075"/>
            <a:ext cx="1685193" cy="468923"/>
          </a:xfrm>
          <a:prstGeom prst="rect">
            <a:avLst/>
          </a:prstGeom>
          <a:solidFill>
            <a:srgbClr val="D23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Data Link</a:t>
            </a:r>
          </a:p>
        </p:txBody>
      </p:sp>
      <p:sp>
        <p:nvSpPr>
          <p:cNvPr id="6" name="Rectangle 5">
            <a:extLst>
              <a:ext uri="{FF2B5EF4-FFF2-40B4-BE49-F238E27FC236}">
                <a16:creationId xmlns:a16="http://schemas.microsoft.com/office/drawing/2014/main" id="{9A770B08-DA0C-C643-998C-709EE0ABDDBD}"/>
              </a:ext>
            </a:extLst>
          </p:cNvPr>
          <p:cNvSpPr/>
          <p:nvPr/>
        </p:nvSpPr>
        <p:spPr>
          <a:xfrm>
            <a:off x="4982726" y="4466094"/>
            <a:ext cx="1685193" cy="468923"/>
          </a:xfrm>
          <a:prstGeom prst="rect">
            <a:avLst/>
          </a:prstGeom>
          <a:solidFill>
            <a:srgbClr val="D23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Network</a:t>
            </a:r>
          </a:p>
        </p:txBody>
      </p:sp>
      <p:sp>
        <p:nvSpPr>
          <p:cNvPr id="7" name="Rectangle 6">
            <a:extLst>
              <a:ext uri="{FF2B5EF4-FFF2-40B4-BE49-F238E27FC236}">
                <a16:creationId xmlns:a16="http://schemas.microsoft.com/office/drawing/2014/main" id="{11EA1856-700D-514E-9134-65CA98618321}"/>
              </a:ext>
            </a:extLst>
          </p:cNvPr>
          <p:cNvSpPr/>
          <p:nvPr/>
        </p:nvSpPr>
        <p:spPr>
          <a:xfrm>
            <a:off x="4982726" y="3946113"/>
            <a:ext cx="1685193" cy="468923"/>
          </a:xfrm>
          <a:prstGeom prst="rect">
            <a:avLst/>
          </a:prstGeom>
          <a:solidFill>
            <a:srgbClr val="D23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Transport</a:t>
            </a:r>
          </a:p>
        </p:txBody>
      </p:sp>
      <p:sp>
        <p:nvSpPr>
          <p:cNvPr id="8" name="Rectangle 7">
            <a:extLst>
              <a:ext uri="{FF2B5EF4-FFF2-40B4-BE49-F238E27FC236}">
                <a16:creationId xmlns:a16="http://schemas.microsoft.com/office/drawing/2014/main" id="{3D257CBC-EDDF-604C-A91C-04F6CFA001D2}"/>
              </a:ext>
            </a:extLst>
          </p:cNvPr>
          <p:cNvSpPr/>
          <p:nvPr/>
        </p:nvSpPr>
        <p:spPr>
          <a:xfrm>
            <a:off x="4982726" y="3426132"/>
            <a:ext cx="1685193" cy="4689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Session</a:t>
            </a:r>
          </a:p>
        </p:txBody>
      </p:sp>
      <p:sp>
        <p:nvSpPr>
          <p:cNvPr id="9" name="Rectangle 8">
            <a:extLst>
              <a:ext uri="{FF2B5EF4-FFF2-40B4-BE49-F238E27FC236}">
                <a16:creationId xmlns:a16="http://schemas.microsoft.com/office/drawing/2014/main" id="{DB33999F-B88D-4B43-8C6E-1BB114D2B078}"/>
              </a:ext>
            </a:extLst>
          </p:cNvPr>
          <p:cNvSpPr/>
          <p:nvPr/>
        </p:nvSpPr>
        <p:spPr>
          <a:xfrm>
            <a:off x="4982725" y="2906151"/>
            <a:ext cx="1685193" cy="4689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Presentation</a:t>
            </a:r>
          </a:p>
        </p:txBody>
      </p:sp>
      <p:sp>
        <p:nvSpPr>
          <p:cNvPr id="10" name="Rectangle 9">
            <a:extLst>
              <a:ext uri="{FF2B5EF4-FFF2-40B4-BE49-F238E27FC236}">
                <a16:creationId xmlns:a16="http://schemas.microsoft.com/office/drawing/2014/main" id="{88FA587B-927B-BB4F-A142-EDC00DC11B34}"/>
              </a:ext>
            </a:extLst>
          </p:cNvPr>
          <p:cNvSpPr/>
          <p:nvPr/>
        </p:nvSpPr>
        <p:spPr>
          <a:xfrm>
            <a:off x="4982724" y="2386170"/>
            <a:ext cx="1685193" cy="4689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1" name="Right Arrow 10">
            <a:extLst>
              <a:ext uri="{FF2B5EF4-FFF2-40B4-BE49-F238E27FC236}">
                <a16:creationId xmlns:a16="http://schemas.microsoft.com/office/drawing/2014/main" id="{2CBB7646-2945-0646-818D-D597FC91296A}"/>
              </a:ext>
            </a:extLst>
          </p:cNvPr>
          <p:cNvSpPr/>
          <p:nvPr/>
        </p:nvSpPr>
        <p:spPr>
          <a:xfrm rot="10800000">
            <a:off x="4195272" y="3637310"/>
            <a:ext cx="2530415" cy="1086529"/>
          </a:xfrm>
          <a:prstGeom prst="rightArrow">
            <a:avLst>
              <a:gd name="adj1" fmla="val 50000"/>
              <a:gd name="adj2" fmla="val 53970"/>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 name="Content Placeholder 2">
            <a:extLst>
              <a:ext uri="{FF2B5EF4-FFF2-40B4-BE49-F238E27FC236}">
                <a16:creationId xmlns:a16="http://schemas.microsoft.com/office/drawing/2014/main" id="{9860B420-1AF6-7442-8673-19E5B57B47B9}"/>
              </a:ext>
            </a:extLst>
          </p:cNvPr>
          <p:cNvSpPr txBox="1">
            <a:spLocks/>
          </p:cNvSpPr>
          <p:nvPr/>
        </p:nvSpPr>
        <p:spPr>
          <a:xfrm>
            <a:off x="7457384" y="1647927"/>
            <a:ext cx="4022312" cy="4156867"/>
          </a:xfrm>
          <a:prstGeom prst="rect">
            <a:avLst/>
          </a:prstGeom>
        </p:spPr>
        <p:txBody>
          <a:bodyPr vert="horz" lIns="76200" tIns="38100" rIns="76200" bIns="38100" rtlCol="0">
            <a:noAutofit/>
          </a:bodyPr>
          <a:lstStyle>
            <a:lvl1pPr marL="685800" indent="-457200" algn="l" defTabSz="914400" rtl="0" eaLnBrk="1" latinLnBrk="0" hangingPunct="1">
              <a:lnSpc>
                <a:spcPct val="90000"/>
              </a:lnSpc>
              <a:spcBef>
                <a:spcPts val="1000"/>
              </a:spcBef>
              <a:buSzPct val="90000"/>
              <a:buFontTx/>
              <a:buBlip>
                <a:blip r:embed="rId3"/>
              </a:buBlip>
              <a:defRPr sz="2800" b="0" i="0" kern="1200">
                <a:solidFill>
                  <a:schemeClr val="tx1"/>
                </a:solidFill>
                <a:latin typeface="Amazon Ember Light" charset="0"/>
                <a:ea typeface="Amazon Ember Light" charset="0"/>
                <a:cs typeface="Amazon Ember Light" charset="0"/>
              </a:defRPr>
            </a:lvl1pPr>
            <a:lvl2pPr marL="1143000" indent="-457200" algn="l" defTabSz="914400" rtl="0" eaLnBrk="1" latinLnBrk="0" hangingPunct="1">
              <a:lnSpc>
                <a:spcPct val="90000"/>
              </a:lnSpc>
              <a:spcBef>
                <a:spcPts val="500"/>
              </a:spcBef>
              <a:buSzPct val="90000"/>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320040" algn="l" defTabSz="914400" rtl="0" eaLnBrk="1" latinLnBrk="0" hangingPunct="1">
              <a:lnSpc>
                <a:spcPct val="90000"/>
              </a:lnSpc>
              <a:spcBef>
                <a:spcPts val="500"/>
              </a:spcBef>
              <a:buSzPct val="90000"/>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90492" indent="0">
              <a:lnSpc>
                <a:spcPct val="100000"/>
              </a:lnSpc>
              <a:buNone/>
            </a:pPr>
            <a:r>
              <a:rPr lang="en-US" sz="2333"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Application Load Balancer</a:t>
            </a:r>
          </a:p>
          <a:p>
            <a:pPr marL="190492" indent="0">
              <a:lnSpc>
                <a:spcPct val="100000"/>
              </a:lnSpc>
              <a:buNone/>
            </a:pPr>
            <a:endParaRPr lang="en-US" sz="1000" b="1" dirty="0"/>
          </a:p>
          <a:p>
            <a:pPr>
              <a:lnSpc>
                <a:spcPct val="100000"/>
              </a:lnSpc>
              <a:buFont typeface="Arial" panose="020B0604020202020204" pitchFamily="34" charset="0"/>
              <a:buChar char="•"/>
            </a:pPr>
            <a:r>
              <a:rPr lang="en-US" sz="2000" dirty="0"/>
              <a:t>Operates at Layer 7</a:t>
            </a:r>
          </a:p>
          <a:p>
            <a:pPr>
              <a:lnSpc>
                <a:spcPct val="100000"/>
              </a:lnSpc>
              <a:buFont typeface="Arial" panose="020B0604020202020204" pitchFamily="34" charset="0"/>
              <a:buChar char="•"/>
            </a:pPr>
            <a:endParaRPr lang="en-US" sz="917" dirty="0"/>
          </a:p>
          <a:p>
            <a:pPr>
              <a:lnSpc>
                <a:spcPct val="100000"/>
              </a:lnSpc>
              <a:buFont typeface="Arial" panose="020B0604020202020204" pitchFamily="34" charset="0"/>
              <a:buChar char="•"/>
            </a:pPr>
            <a:r>
              <a:rPr lang="en-US" sz="2000" dirty="0"/>
              <a:t>Routes traffic based on content of the requests</a:t>
            </a:r>
          </a:p>
          <a:p>
            <a:pPr>
              <a:lnSpc>
                <a:spcPct val="100000"/>
              </a:lnSpc>
              <a:buFont typeface="Arial" panose="020B0604020202020204" pitchFamily="34" charset="0"/>
              <a:buChar char="•"/>
            </a:pPr>
            <a:endParaRPr lang="en-US" sz="917" dirty="0"/>
          </a:p>
          <a:p>
            <a:pPr>
              <a:lnSpc>
                <a:spcPct val="100000"/>
              </a:lnSpc>
              <a:buFont typeface="Arial" panose="020B0604020202020204" pitchFamily="34" charset="0"/>
              <a:buChar char="•"/>
            </a:pPr>
            <a:r>
              <a:rPr lang="en-US" sz="2000" dirty="0"/>
              <a:t>Uses TLS ciphers to encrypt/decrypt data</a:t>
            </a:r>
          </a:p>
          <a:p>
            <a:pPr>
              <a:lnSpc>
                <a:spcPct val="100000"/>
              </a:lnSpc>
              <a:buFont typeface="Arial" panose="020B0604020202020204" pitchFamily="34" charset="0"/>
              <a:buChar char="•"/>
            </a:pPr>
            <a:endParaRPr lang="en-US" sz="1000" dirty="0"/>
          </a:p>
          <a:p>
            <a:pPr marL="190492" indent="0">
              <a:buNone/>
            </a:pPr>
            <a:endParaRPr lang="en-US" sz="2667" dirty="0"/>
          </a:p>
          <a:p>
            <a:pPr marL="190492" indent="0">
              <a:buNone/>
            </a:pPr>
            <a:endParaRPr lang="en-US" sz="2667" dirty="0"/>
          </a:p>
        </p:txBody>
      </p:sp>
      <p:sp>
        <p:nvSpPr>
          <p:cNvPr id="13" name="Content Placeholder 2">
            <a:extLst>
              <a:ext uri="{FF2B5EF4-FFF2-40B4-BE49-F238E27FC236}">
                <a16:creationId xmlns:a16="http://schemas.microsoft.com/office/drawing/2014/main" id="{28CC76CD-5AC3-1442-81FF-363D69B82353}"/>
              </a:ext>
            </a:extLst>
          </p:cNvPr>
          <p:cNvSpPr txBox="1">
            <a:spLocks/>
          </p:cNvSpPr>
          <p:nvPr/>
        </p:nvSpPr>
        <p:spPr>
          <a:xfrm>
            <a:off x="596347" y="1647927"/>
            <a:ext cx="3643317" cy="4156867"/>
          </a:xfrm>
          <a:prstGeom prst="rect">
            <a:avLst/>
          </a:prstGeom>
        </p:spPr>
        <p:txBody>
          <a:bodyPr vert="horz" lIns="76200" tIns="38100" rIns="76200" bIns="38100" rtlCol="0">
            <a:noAutofit/>
          </a:bodyPr>
          <a:lstStyle>
            <a:lvl1pPr marL="685800" indent="-457200" algn="l" defTabSz="914400" rtl="0" eaLnBrk="1" latinLnBrk="0" hangingPunct="1">
              <a:lnSpc>
                <a:spcPct val="90000"/>
              </a:lnSpc>
              <a:spcBef>
                <a:spcPts val="1000"/>
              </a:spcBef>
              <a:buSzPct val="90000"/>
              <a:buFontTx/>
              <a:buBlip>
                <a:blip r:embed="rId3"/>
              </a:buBlip>
              <a:defRPr sz="2800" b="0" i="0" kern="1200">
                <a:solidFill>
                  <a:schemeClr val="tx1"/>
                </a:solidFill>
                <a:latin typeface="Amazon Ember Light" charset="0"/>
                <a:ea typeface="Amazon Ember Light" charset="0"/>
                <a:cs typeface="Amazon Ember Light" charset="0"/>
              </a:defRPr>
            </a:lvl1pPr>
            <a:lvl2pPr marL="1143000" indent="-457200" algn="l" defTabSz="914400" rtl="0" eaLnBrk="1" latinLnBrk="0" hangingPunct="1">
              <a:lnSpc>
                <a:spcPct val="90000"/>
              </a:lnSpc>
              <a:spcBef>
                <a:spcPts val="500"/>
              </a:spcBef>
              <a:buSzPct val="90000"/>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320040" algn="l" defTabSz="914400" rtl="0" eaLnBrk="1" latinLnBrk="0" hangingPunct="1">
              <a:lnSpc>
                <a:spcPct val="90000"/>
              </a:lnSpc>
              <a:spcBef>
                <a:spcPts val="500"/>
              </a:spcBef>
              <a:buSzPct val="90000"/>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90492" indent="0">
              <a:lnSpc>
                <a:spcPct val="100000"/>
              </a:lnSpc>
              <a:buNone/>
            </a:pPr>
            <a:r>
              <a:rPr lang="en-US" sz="2333" b="1"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Network Load Balancer</a:t>
            </a:r>
          </a:p>
          <a:p>
            <a:pPr marL="190492" indent="0">
              <a:lnSpc>
                <a:spcPct val="100000"/>
              </a:lnSpc>
              <a:buNone/>
            </a:pPr>
            <a:endParaRPr lang="en-US" sz="1000" b="1" dirty="0"/>
          </a:p>
          <a:p>
            <a:pPr>
              <a:lnSpc>
                <a:spcPct val="100000"/>
              </a:lnSpc>
              <a:buFont typeface="Arial" panose="020B0604020202020204" pitchFamily="34" charset="0"/>
              <a:buChar char="•"/>
            </a:pPr>
            <a:r>
              <a:rPr lang="en-US" sz="2000" dirty="0"/>
              <a:t>Operates at Layer 4</a:t>
            </a:r>
          </a:p>
          <a:p>
            <a:pPr>
              <a:lnSpc>
                <a:spcPct val="100000"/>
              </a:lnSpc>
              <a:buFont typeface="Arial" panose="020B0604020202020204" pitchFamily="34" charset="0"/>
              <a:buChar char="•"/>
            </a:pPr>
            <a:endParaRPr lang="en-US" sz="917" dirty="0"/>
          </a:p>
          <a:p>
            <a:pPr>
              <a:lnSpc>
                <a:spcPct val="100000"/>
              </a:lnSpc>
              <a:buFont typeface="Arial" panose="020B0604020202020204" pitchFamily="34" charset="0"/>
              <a:buChar char="•"/>
            </a:pPr>
            <a:r>
              <a:rPr lang="en-US" sz="2000" dirty="0"/>
              <a:t>Load balancing of TCP packets</a:t>
            </a:r>
          </a:p>
          <a:p>
            <a:pPr>
              <a:lnSpc>
                <a:spcPct val="100000"/>
              </a:lnSpc>
              <a:buFont typeface="Arial" panose="020B0604020202020204" pitchFamily="34" charset="0"/>
              <a:buChar char="•"/>
            </a:pPr>
            <a:endParaRPr lang="en-US" sz="917" dirty="0"/>
          </a:p>
          <a:p>
            <a:pPr>
              <a:lnSpc>
                <a:spcPct val="100000"/>
              </a:lnSpc>
              <a:buFont typeface="Arial" panose="020B0604020202020204" pitchFamily="34" charset="0"/>
              <a:buChar char="•"/>
            </a:pPr>
            <a:r>
              <a:rPr lang="en-US" sz="2000" dirty="0"/>
              <a:t>For high-performance applications</a:t>
            </a:r>
          </a:p>
          <a:p>
            <a:pPr>
              <a:lnSpc>
                <a:spcPct val="100000"/>
              </a:lnSpc>
              <a:buFont typeface="Arial" panose="020B0604020202020204" pitchFamily="34" charset="0"/>
              <a:buChar char="•"/>
            </a:pPr>
            <a:endParaRPr lang="en-US" sz="1000" dirty="0"/>
          </a:p>
          <a:p>
            <a:pPr marL="190492" indent="0">
              <a:buNone/>
            </a:pPr>
            <a:endParaRPr lang="en-US" sz="2667" dirty="0"/>
          </a:p>
          <a:p>
            <a:pPr marL="190492" indent="0">
              <a:buNone/>
            </a:pPr>
            <a:endParaRPr lang="en-US" sz="2667" dirty="0"/>
          </a:p>
        </p:txBody>
      </p:sp>
      <p:sp>
        <p:nvSpPr>
          <p:cNvPr id="14" name="Footer Placeholder 13"/>
          <p:cNvSpPr>
            <a:spLocks noGrp="1"/>
          </p:cNvSpPr>
          <p:nvPr>
            <p:ph type="ftr" sz="quarter" idx="3"/>
          </p:nvPr>
        </p:nvSpPr>
        <p:spPr/>
        <p:txBody>
          <a:bodyPr/>
          <a:lstStyle/>
          <a:p>
            <a:r>
              <a:rPr lang="en-US"/>
              <a:t>© 2020 Amazon Web Services, Inc. or its Affiliates. All rights reserved.</a:t>
            </a:r>
            <a:endParaRPr lang="en-US" dirty="0"/>
          </a:p>
        </p:txBody>
      </p:sp>
      <p:sp>
        <p:nvSpPr>
          <p:cNvPr id="15" name="Slide Number Placeholder 14"/>
          <p:cNvSpPr>
            <a:spLocks noGrp="1"/>
          </p:cNvSpPr>
          <p:nvPr>
            <p:ph type="sldNum" sz="quarter" idx="12"/>
          </p:nvPr>
        </p:nvSpPr>
        <p:spPr/>
        <p:txBody>
          <a:bodyPr/>
          <a:lstStyle/>
          <a:p>
            <a:fld id="{B6A95138-A96E-2F42-A959-2EFD44FE4AB7}" type="slidenum">
              <a:rPr lang="en-US" smtClean="0"/>
              <a:t>20</a:t>
            </a:fld>
            <a:endParaRPr lang="en-US"/>
          </a:p>
        </p:txBody>
      </p:sp>
    </p:spTree>
    <p:extLst>
      <p:ext uri="{BB962C8B-B14F-4D97-AF65-F5344CB8AC3E}">
        <p14:creationId xmlns:p14="http://schemas.microsoft.com/office/powerpoint/2010/main" val="3528424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Where to Fill Your Gaps</a:t>
            </a:r>
          </a:p>
        </p:txBody>
      </p:sp>
      <p:sp>
        <p:nvSpPr>
          <p:cNvPr id="12" name="Rectangle 11">
            <a:extLst>
              <a:ext uri="{FF2B5EF4-FFF2-40B4-BE49-F238E27FC236}">
                <a16:creationId xmlns:a16="http://schemas.microsoft.com/office/drawing/2014/main" id="{39DFF8DC-B33E-0B4A-9B31-D7DE180FA457}"/>
              </a:ext>
            </a:extLst>
          </p:cNvPr>
          <p:cNvSpPr/>
          <p:nvPr/>
        </p:nvSpPr>
        <p:spPr>
          <a:xfrm>
            <a:off x="3583526" y="1667136"/>
            <a:ext cx="8431267" cy="2513060"/>
          </a:xfrm>
          <a:prstGeom prst="rect">
            <a:avLst/>
          </a:prstGeom>
        </p:spPr>
        <p:txBody>
          <a:bodyPr wrap="square" lIns="0" tIns="0" rIns="0" bIns="0" anchor="ctr">
            <a:spAutoFit/>
          </a:bodyPr>
          <a:lstStyle/>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Elastic Load Balancing Documentation</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333" dirty="0">
                <a:latin typeface="Amazon Ember Light" panose="020B0403020204020204" pitchFamily="34" charset="0"/>
                <a:ea typeface="Amazon Ember Light" panose="020B0403020204020204" pitchFamily="34" charset="0"/>
                <a:cs typeface="Amazon Ember Light" panose="020B0403020204020204" pitchFamily="34" charset="0"/>
              </a:rPr>
              <a:t>FAQs –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rPr>
              <a:t>Amazon SQS</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rPr>
              <a:t>ELB</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rPr>
              <a:t>Amazon EC2</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Amazon Route 53 Documentation</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rgbClr val="D232AA"/>
              </a:solidFill>
              <a:latin typeface="Amazon Ember Light" panose="020B0403020204020204" pitchFamily="34" charset="0"/>
              <a:ea typeface="Amazon Ember Light" panose="020B0403020204020204" pitchFamily="34" charset="0"/>
              <a:cs typeface="Amazon Ember Light" panose="020B0403020204020204" pitchFamily="34" charset="0"/>
              <a:hlinkClick r:id="rId9">
                <a:extLst>
                  <a:ext uri="{A12FA001-AC4F-418D-AE19-62706E023703}">
                    <ahyp:hlinkClr xmlns:ahyp="http://schemas.microsoft.com/office/drawing/2018/hyperlinkcolor" val="tx"/>
                  </a:ext>
                </a:extLst>
              </a:hlinkClick>
            </a:endParaRPr>
          </a:p>
          <a:p>
            <a:r>
              <a:rPr lang="en-US" sz="2333" dirty="0">
                <a:latin typeface="Amazon Ember Light" panose="020B0403020204020204" pitchFamily="34" charset="0"/>
                <a:ea typeface="Amazon Ember Light" panose="020B0403020204020204" pitchFamily="34" charset="0"/>
                <a:cs typeface="Amazon Ember Light" panose="020B0403020204020204" pitchFamily="34" charset="0"/>
              </a:rPr>
              <a:t>AWS Certified SA Associate Study Guide Chapter 8</a:t>
            </a:r>
          </a:p>
        </p:txBody>
      </p:sp>
      <p:cxnSp>
        <p:nvCxnSpPr>
          <p:cNvPr id="13" name="Straight Connector 12">
            <a:extLst>
              <a:ext uri="{FF2B5EF4-FFF2-40B4-BE49-F238E27FC236}">
                <a16:creationId xmlns:a16="http://schemas.microsoft.com/office/drawing/2014/main" id="{1753DABC-09E7-DF4F-8E22-E2E18022EA71}"/>
              </a:ext>
            </a:extLst>
          </p:cNvPr>
          <p:cNvCxnSpPr>
            <a:cxnSpLocks/>
          </p:cNvCxnSpPr>
          <p:nvPr/>
        </p:nvCxnSpPr>
        <p:spPr>
          <a:xfrm>
            <a:off x="3605061" y="2268771"/>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1DAADB-04F2-2045-8F9D-C59C0C33EC3F}"/>
              </a:ext>
            </a:extLst>
          </p:cNvPr>
          <p:cNvCxnSpPr>
            <a:cxnSpLocks/>
          </p:cNvCxnSpPr>
          <p:nvPr/>
        </p:nvCxnSpPr>
        <p:spPr>
          <a:xfrm>
            <a:off x="3601247" y="2965606"/>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5118A4-9744-6D42-83C5-2EA1A845810E}"/>
              </a:ext>
            </a:extLst>
          </p:cNvPr>
          <p:cNvCxnSpPr>
            <a:cxnSpLocks/>
          </p:cNvCxnSpPr>
          <p:nvPr/>
        </p:nvCxnSpPr>
        <p:spPr>
          <a:xfrm>
            <a:off x="3605061" y="3683397"/>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FA3884-AFE6-E349-B380-B5963B332D21}"/>
              </a:ext>
            </a:extLst>
          </p:cNvPr>
          <p:cNvPicPr>
            <a:picLocks noChangeAspect="1"/>
          </p:cNvPicPr>
          <p:nvPr/>
        </p:nvPicPr>
        <p:blipFill rotWithShape="1">
          <a:blip r:embed="rId10"/>
          <a:srcRect l="7006" t="10170" r="7400" b="6296"/>
          <a:stretch/>
        </p:blipFill>
        <p:spPr>
          <a:xfrm>
            <a:off x="21619" y="3713438"/>
            <a:ext cx="4975684" cy="2231090"/>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21</a:t>
            </a:fld>
            <a:endParaRPr lang="en-US"/>
          </a:p>
        </p:txBody>
      </p:sp>
    </p:spTree>
    <p:extLst>
      <p:ext uri="{BB962C8B-B14F-4D97-AF65-F5344CB8AC3E}">
        <p14:creationId xmlns:p14="http://schemas.microsoft.com/office/powerpoint/2010/main" val="16128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loosely coupled architectures? (Select TWO.)</a:t>
            </a:r>
          </a:p>
          <a:p>
            <a:pPr>
              <a:lnSpc>
                <a:spcPct val="100000"/>
              </a:lnSpc>
            </a:pPr>
            <a:endParaRPr lang="en-US" sz="3200" dirty="0"/>
          </a:p>
          <a:p>
            <a:pPr marL="380985" indent="-380985">
              <a:lnSpc>
                <a:spcPct val="100000"/>
              </a:lnSpc>
              <a:buFont typeface="+mj-lt"/>
              <a:buAutoNum type="alphaUcPeriod"/>
            </a:pPr>
            <a:r>
              <a:rPr lang="en-US" dirty="0"/>
              <a:t>AWS CloudFormation</a:t>
            </a:r>
          </a:p>
          <a:p>
            <a:pPr marL="380985" indent="-380985">
              <a:lnSpc>
                <a:spcPct val="100000"/>
              </a:lnSpc>
              <a:buFont typeface="+mj-lt"/>
              <a:buAutoNum type="alphaUcPeriod"/>
            </a:pPr>
            <a:r>
              <a:rPr lang="en-US" dirty="0"/>
              <a:t>Amazon Simple Queue Service</a:t>
            </a:r>
          </a:p>
          <a:p>
            <a:pPr marL="380985" indent="-380985">
              <a:lnSpc>
                <a:spcPct val="100000"/>
              </a:lnSpc>
              <a:buFont typeface="+mj-lt"/>
              <a:buAutoNum type="alphaUcPeriod"/>
            </a:pPr>
            <a:r>
              <a:rPr lang="en-US" dirty="0"/>
              <a:t>AWS CloudTrail</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dirty="0"/>
              <a:t>Amazon EMR</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22</a:t>
            </a:fld>
            <a:endParaRPr lang="en-US"/>
          </a:p>
        </p:txBody>
      </p:sp>
    </p:spTree>
    <p:extLst>
      <p:ext uri="{BB962C8B-B14F-4D97-AF65-F5344CB8AC3E}">
        <p14:creationId xmlns:p14="http://schemas.microsoft.com/office/powerpoint/2010/main" val="373851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dirty="0"/>
              <a:t>AWS CloudFormation</a:t>
            </a:r>
          </a:p>
          <a:p>
            <a:pPr marL="380985" indent="-380985">
              <a:lnSpc>
                <a:spcPct val="100000"/>
              </a:lnSpc>
              <a:buFont typeface="+mj-lt"/>
              <a:buAutoNum type="alphaUcPeriod"/>
            </a:pPr>
            <a:r>
              <a:rPr lang="en-US" dirty="0"/>
              <a:t>Amazon Simple Queue Service</a:t>
            </a:r>
          </a:p>
          <a:p>
            <a:pPr marL="380985" indent="-380985">
              <a:lnSpc>
                <a:spcPct val="100000"/>
              </a:lnSpc>
              <a:buFont typeface="+mj-lt"/>
              <a:buAutoNum type="alphaUcPeriod"/>
            </a:pPr>
            <a:r>
              <a:rPr lang="en-US" dirty="0"/>
              <a:t>AWS CloudTrail</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dirty="0"/>
              <a:t>Amazon EMR</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23</a:t>
            </a:fld>
            <a:endParaRPr lang="en-US"/>
          </a:p>
        </p:txBody>
      </p:sp>
    </p:spTree>
    <p:extLst>
      <p:ext uri="{BB962C8B-B14F-4D97-AF65-F5344CB8AC3E}">
        <p14:creationId xmlns:p14="http://schemas.microsoft.com/office/powerpoint/2010/main" val="1883225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strike="sngStrike" dirty="0"/>
              <a:t>AWS CloudFormation </a:t>
            </a:r>
            <a:r>
              <a:rPr lang="en-US" dirty="0"/>
              <a:t>(stands up stacks of components)</a:t>
            </a:r>
          </a:p>
          <a:p>
            <a:pPr marL="380985" indent="-380985">
              <a:lnSpc>
                <a:spcPct val="100000"/>
              </a:lnSpc>
              <a:buFont typeface="+mj-lt"/>
              <a:buAutoNum type="alphaUcPeriod"/>
            </a:pPr>
            <a:r>
              <a:rPr lang="en-US" dirty="0"/>
              <a:t>Amazon Simple Queue Service</a:t>
            </a:r>
          </a:p>
          <a:p>
            <a:pPr marL="380985" indent="-380985">
              <a:lnSpc>
                <a:spcPct val="100000"/>
              </a:lnSpc>
              <a:buFont typeface="+mj-lt"/>
              <a:buAutoNum type="alphaUcPeriod"/>
            </a:pPr>
            <a:r>
              <a:rPr lang="en-US" dirty="0"/>
              <a:t>AWS CloudTrail</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dirty="0"/>
              <a:t>Amazon EMR</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24</a:t>
            </a:fld>
            <a:endParaRPr lang="en-US"/>
          </a:p>
        </p:txBody>
      </p:sp>
    </p:spTree>
    <p:extLst>
      <p:ext uri="{BB962C8B-B14F-4D97-AF65-F5344CB8AC3E}">
        <p14:creationId xmlns:p14="http://schemas.microsoft.com/office/powerpoint/2010/main" val="197137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strike="sngStrike" dirty="0">
                <a:solidFill>
                  <a:schemeClr val="bg1">
                    <a:lumMod val="65000"/>
                  </a:schemeClr>
                </a:solidFill>
              </a:rPr>
              <a:t>AWS CloudFormation </a:t>
            </a:r>
            <a:r>
              <a:rPr lang="en-US" dirty="0">
                <a:solidFill>
                  <a:schemeClr val="bg1">
                    <a:lumMod val="65000"/>
                  </a:schemeClr>
                </a:solidFill>
              </a:rPr>
              <a:t>(stands up stacks of components)</a:t>
            </a:r>
          </a:p>
          <a:p>
            <a:pPr marL="380985" indent="-380985">
              <a:lnSpc>
                <a:spcPct val="100000"/>
              </a:lnSpc>
              <a:buFont typeface="+mj-lt"/>
              <a:buAutoNum type="alphaUcPeriod"/>
            </a:pPr>
            <a:r>
              <a:rPr lang="en-US" b="1" dirty="0">
                <a:solidFill>
                  <a:schemeClr val="accent3"/>
                </a:solidFill>
              </a:rPr>
              <a:t>Amazon Simple Queue Service</a:t>
            </a:r>
          </a:p>
          <a:p>
            <a:pPr marL="380985" indent="-380985">
              <a:lnSpc>
                <a:spcPct val="100000"/>
              </a:lnSpc>
              <a:buFont typeface="+mj-lt"/>
              <a:buAutoNum type="alphaUcPeriod"/>
            </a:pPr>
            <a:r>
              <a:rPr lang="en-US" dirty="0"/>
              <a:t>AWS CloudTrail</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dirty="0"/>
              <a:t>Amazon EMR</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25</a:t>
            </a:fld>
            <a:endParaRPr lang="en-US"/>
          </a:p>
        </p:txBody>
      </p:sp>
    </p:spTree>
    <p:extLst>
      <p:ext uri="{BB962C8B-B14F-4D97-AF65-F5344CB8AC3E}">
        <p14:creationId xmlns:p14="http://schemas.microsoft.com/office/powerpoint/2010/main" val="360357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strike="sngStrike" dirty="0">
                <a:solidFill>
                  <a:schemeClr val="bg1">
                    <a:lumMod val="65000"/>
                  </a:schemeClr>
                </a:solidFill>
              </a:rPr>
              <a:t>AWS CloudFormation </a:t>
            </a:r>
            <a:r>
              <a:rPr lang="en-US" dirty="0">
                <a:solidFill>
                  <a:schemeClr val="bg1">
                    <a:lumMod val="65000"/>
                  </a:schemeClr>
                </a:solidFill>
              </a:rPr>
              <a:t>(stands up stacks of components)</a:t>
            </a:r>
          </a:p>
          <a:p>
            <a:pPr marL="380985" indent="-380985">
              <a:lnSpc>
                <a:spcPct val="100000"/>
              </a:lnSpc>
              <a:buFont typeface="+mj-lt"/>
              <a:buAutoNum type="alphaUcPeriod"/>
            </a:pPr>
            <a:r>
              <a:rPr lang="en-US" b="1" dirty="0">
                <a:solidFill>
                  <a:schemeClr val="accent3"/>
                </a:solidFill>
              </a:rPr>
              <a:t>Amazon Simple Queue Service</a:t>
            </a:r>
          </a:p>
          <a:p>
            <a:pPr marL="380985" indent="-380985">
              <a:lnSpc>
                <a:spcPct val="100000"/>
              </a:lnSpc>
              <a:buFont typeface="+mj-lt"/>
              <a:buAutoNum type="alphaUcPeriod"/>
            </a:pPr>
            <a:r>
              <a:rPr lang="en-US" strike="sngStrike" dirty="0"/>
              <a:t>AWS CloudTrail </a:t>
            </a:r>
            <a:r>
              <a:rPr lang="en-US" dirty="0"/>
              <a:t>(logging service)</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dirty="0"/>
              <a:t>Amazon EMR</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26</a:t>
            </a:fld>
            <a:endParaRPr lang="en-US"/>
          </a:p>
        </p:txBody>
      </p:sp>
    </p:spTree>
    <p:extLst>
      <p:ext uri="{BB962C8B-B14F-4D97-AF65-F5344CB8AC3E}">
        <p14:creationId xmlns:p14="http://schemas.microsoft.com/office/powerpoint/2010/main" val="1116676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strike="sngStrike" dirty="0">
                <a:solidFill>
                  <a:schemeClr val="bg1">
                    <a:lumMod val="65000"/>
                  </a:schemeClr>
                </a:solidFill>
              </a:rPr>
              <a:t>AWS CloudFormation </a:t>
            </a:r>
            <a:r>
              <a:rPr lang="en-US" dirty="0">
                <a:solidFill>
                  <a:schemeClr val="bg1">
                    <a:lumMod val="65000"/>
                  </a:schemeClr>
                </a:solidFill>
              </a:rPr>
              <a:t>(stands up stacks of components)</a:t>
            </a:r>
          </a:p>
          <a:p>
            <a:pPr marL="380985" indent="-380985">
              <a:lnSpc>
                <a:spcPct val="100000"/>
              </a:lnSpc>
              <a:buFont typeface="+mj-lt"/>
              <a:buAutoNum type="alphaUcPeriod"/>
            </a:pPr>
            <a:r>
              <a:rPr lang="en-US" b="1" dirty="0">
                <a:solidFill>
                  <a:schemeClr val="accent3"/>
                </a:solidFill>
              </a:rPr>
              <a:t>Amazon Simple Queue Service</a:t>
            </a:r>
          </a:p>
          <a:p>
            <a:pPr marL="380985" indent="-380985">
              <a:lnSpc>
                <a:spcPct val="100000"/>
              </a:lnSpc>
              <a:buFont typeface="+mj-lt"/>
              <a:buAutoNum type="alphaUcPeriod"/>
            </a:pPr>
            <a:r>
              <a:rPr lang="en-US" strike="sngStrike" dirty="0">
                <a:solidFill>
                  <a:schemeClr val="bg1">
                    <a:lumMod val="65000"/>
                  </a:schemeClr>
                </a:solidFill>
              </a:rPr>
              <a:t>AWS CloudTrail </a:t>
            </a:r>
            <a:r>
              <a:rPr lang="en-US" dirty="0">
                <a:solidFill>
                  <a:schemeClr val="bg1">
                    <a:lumMod val="65000"/>
                  </a:schemeClr>
                </a:solidFill>
              </a:rPr>
              <a:t>(logging service)</a:t>
            </a:r>
          </a:p>
          <a:p>
            <a:pPr marL="380985" indent="-380985">
              <a:lnSpc>
                <a:spcPct val="100000"/>
              </a:lnSpc>
              <a:buFont typeface="+mj-lt"/>
              <a:buAutoNum type="alphaUcPeriod"/>
            </a:pPr>
            <a:r>
              <a:rPr lang="en-US" dirty="0"/>
              <a:t>Elastic Load Balancing</a:t>
            </a:r>
          </a:p>
          <a:p>
            <a:pPr marL="380985" indent="-380985">
              <a:lnSpc>
                <a:spcPct val="100000"/>
              </a:lnSpc>
              <a:buFont typeface="+mj-lt"/>
              <a:buAutoNum type="alphaUcPeriod"/>
            </a:pPr>
            <a:r>
              <a:rPr lang="en-US" strike="sngStrike" dirty="0"/>
              <a:t>Amazon EMR</a:t>
            </a:r>
            <a:r>
              <a:rPr lang="en-US" dirty="0"/>
              <a:t>(managed Hadoop)</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27</a:t>
            </a:fld>
            <a:endParaRPr lang="en-US"/>
          </a:p>
        </p:txBody>
      </p:sp>
    </p:spTree>
    <p:extLst>
      <p:ext uri="{BB962C8B-B14F-4D97-AF65-F5344CB8AC3E}">
        <p14:creationId xmlns:p14="http://schemas.microsoft.com/office/powerpoint/2010/main" val="760222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AWS services facilitate the implementation </a:t>
            </a:r>
            <a:br>
              <a:rPr lang="en-US" dirty="0"/>
            </a:br>
            <a:r>
              <a:rPr lang="en-US" dirty="0"/>
              <a:t>of </a:t>
            </a:r>
            <a:r>
              <a:rPr lang="en-US" b="1" dirty="0">
                <a:solidFill>
                  <a:srgbClr val="D232AA"/>
                </a:solidFill>
              </a:rPr>
              <a:t>loosely coupled architectures</a:t>
            </a:r>
            <a:r>
              <a:rPr lang="en-US" dirty="0"/>
              <a:t>? (Select TWO.)</a:t>
            </a:r>
          </a:p>
          <a:p>
            <a:pPr>
              <a:lnSpc>
                <a:spcPct val="100000"/>
              </a:lnSpc>
            </a:pPr>
            <a:endParaRPr lang="en-US" sz="3200" dirty="0"/>
          </a:p>
          <a:p>
            <a:pPr marL="380985" indent="-380985">
              <a:lnSpc>
                <a:spcPct val="100000"/>
              </a:lnSpc>
              <a:buFont typeface="+mj-lt"/>
              <a:buAutoNum type="alphaUcPeriod"/>
            </a:pPr>
            <a:r>
              <a:rPr lang="en-US" strike="sngStrike" dirty="0">
                <a:solidFill>
                  <a:schemeClr val="bg1">
                    <a:lumMod val="65000"/>
                  </a:schemeClr>
                </a:solidFill>
              </a:rPr>
              <a:t>AWS CloudFormation </a:t>
            </a:r>
            <a:r>
              <a:rPr lang="en-US" dirty="0">
                <a:solidFill>
                  <a:schemeClr val="bg1">
                    <a:lumMod val="65000"/>
                  </a:schemeClr>
                </a:solidFill>
              </a:rPr>
              <a:t>(stands up stacks of components)</a:t>
            </a:r>
          </a:p>
          <a:p>
            <a:pPr marL="380985" indent="-380985">
              <a:lnSpc>
                <a:spcPct val="100000"/>
              </a:lnSpc>
              <a:buFont typeface="+mj-lt"/>
              <a:buAutoNum type="alphaUcPeriod"/>
            </a:pPr>
            <a:r>
              <a:rPr lang="en-US" b="1" dirty="0">
                <a:solidFill>
                  <a:schemeClr val="accent3"/>
                </a:solidFill>
              </a:rPr>
              <a:t>Amazon Simple Queue Service</a:t>
            </a:r>
          </a:p>
          <a:p>
            <a:pPr marL="380985" indent="-380985">
              <a:lnSpc>
                <a:spcPct val="100000"/>
              </a:lnSpc>
              <a:buFont typeface="+mj-lt"/>
              <a:buAutoNum type="alphaUcPeriod"/>
            </a:pPr>
            <a:r>
              <a:rPr lang="en-US" strike="sngStrike" dirty="0">
                <a:solidFill>
                  <a:schemeClr val="bg1">
                    <a:lumMod val="65000"/>
                  </a:schemeClr>
                </a:solidFill>
              </a:rPr>
              <a:t>AWS CloudTrail </a:t>
            </a:r>
            <a:r>
              <a:rPr lang="en-US" dirty="0">
                <a:solidFill>
                  <a:schemeClr val="bg1">
                    <a:lumMod val="65000"/>
                  </a:schemeClr>
                </a:solidFill>
              </a:rPr>
              <a:t>(logging service)</a:t>
            </a:r>
          </a:p>
          <a:p>
            <a:pPr marL="380985" indent="-380985">
              <a:lnSpc>
                <a:spcPct val="100000"/>
              </a:lnSpc>
              <a:buFont typeface="+mj-lt"/>
              <a:buAutoNum type="alphaUcPeriod"/>
            </a:pPr>
            <a:r>
              <a:rPr lang="en-US" b="1" dirty="0">
                <a:solidFill>
                  <a:schemeClr val="accent3"/>
                </a:solidFill>
              </a:rPr>
              <a:t>Elastic Load Balancing</a:t>
            </a:r>
          </a:p>
          <a:p>
            <a:pPr marL="380985" indent="-380985">
              <a:lnSpc>
                <a:spcPct val="100000"/>
              </a:lnSpc>
              <a:buFont typeface="+mj-lt"/>
              <a:buAutoNum type="alphaUcPeriod"/>
            </a:pPr>
            <a:r>
              <a:rPr lang="en-US" strike="sngStrike" dirty="0">
                <a:solidFill>
                  <a:schemeClr val="bg1">
                    <a:lumMod val="65000"/>
                  </a:schemeClr>
                </a:solidFill>
              </a:rPr>
              <a:t>Amazon EMR</a:t>
            </a:r>
            <a:r>
              <a:rPr lang="en-US" dirty="0">
                <a:solidFill>
                  <a:schemeClr val="bg1">
                    <a:lumMod val="65000"/>
                  </a:schemeClr>
                </a:solidFill>
              </a:rPr>
              <a:t>(managed Hadoop)</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28</a:t>
            </a:fld>
            <a:endParaRPr lang="en-US"/>
          </a:p>
        </p:txBody>
      </p:sp>
    </p:spTree>
    <p:extLst>
      <p:ext uri="{BB962C8B-B14F-4D97-AF65-F5344CB8AC3E}">
        <p14:creationId xmlns:p14="http://schemas.microsoft.com/office/powerpoint/2010/main" val="390928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Determine How To Design a Multi-tier Architecture Solution</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2505333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Choose Reliable/Resilient Storage</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2254250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Amazon Elastic File System (EFS)</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3392557" y="1599851"/>
            <a:ext cx="8799443" cy="4721432"/>
          </a:xfrm>
        </p:spPr>
        <p:txBody>
          <a:bodyPr>
            <a:normAutofit/>
          </a:bodyPr>
          <a:lstStyle/>
          <a:p>
            <a:pPr>
              <a:lnSpc>
                <a:spcPct val="150000"/>
              </a:lnSpc>
            </a:pPr>
            <a:r>
              <a:rPr lang="en-US" dirty="0">
                <a:latin typeface="+mj-lt"/>
              </a:rPr>
              <a:t>File storage in the AWS Cloud</a:t>
            </a:r>
          </a:p>
          <a:p>
            <a:pPr>
              <a:lnSpc>
                <a:spcPct val="150000"/>
              </a:lnSpc>
            </a:pPr>
            <a:r>
              <a:rPr lang="en-US" dirty="0">
                <a:latin typeface="+mj-lt"/>
              </a:rPr>
              <a:t>Shared storage</a:t>
            </a:r>
          </a:p>
          <a:p>
            <a:pPr>
              <a:lnSpc>
                <a:spcPct val="150000"/>
              </a:lnSpc>
            </a:pPr>
            <a:r>
              <a:rPr lang="en-US" dirty="0">
                <a:latin typeface="+mj-lt"/>
              </a:rPr>
              <a:t>Petabyte-scale file system</a:t>
            </a:r>
          </a:p>
          <a:p>
            <a:pPr>
              <a:lnSpc>
                <a:spcPct val="150000"/>
              </a:lnSpc>
            </a:pPr>
            <a:r>
              <a:rPr lang="en-US" dirty="0">
                <a:latin typeface="+mj-lt"/>
              </a:rPr>
              <a:t>Elastic capacity</a:t>
            </a:r>
          </a:p>
          <a:p>
            <a:pPr>
              <a:lnSpc>
                <a:spcPct val="150000"/>
              </a:lnSpc>
            </a:pPr>
            <a:r>
              <a:rPr lang="en-US" dirty="0">
                <a:latin typeface="+mj-lt"/>
              </a:rPr>
              <a:t>NFS v4.0 and 4.1 (NFSv4) protocol</a:t>
            </a:r>
          </a:p>
          <a:p>
            <a:pPr>
              <a:lnSpc>
                <a:spcPct val="150000"/>
              </a:lnSpc>
            </a:pPr>
            <a:r>
              <a:rPr lang="en-US" dirty="0">
                <a:latin typeface="+mj-lt"/>
              </a:rPr>
              <a:t>Linux-based AMIs for Amazon EC2 compatibility</a:t>
            </a:r>
          </a:p>
        </p:txBody>
      </p:sp>
      <p:pic>
        <p:nvPicPr>
          <p:cNvPr id="5" name="Picture 4">
            <a:extLst>
              <a:ext uri="{FF2B5EF4-FFF2-40B4-BE49-F238E27FC236}">
                <a16:creationId xmlns:a16="http://schemas.microsoft.com/office/drawing/2014/main" id="{0610C6F7-3D93-B84B-B37E-CB23898E6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75" y="2572154"/>
            <a:ext cx="1539328" cy="1847192"/>
          </a:xfrm>
          <a:prstGeom prst="rect">
            <a:avLst/>
          </a:prstGeom>
        </p:spPr>
      </p:pic>
      <p:sp>
        <p:nvSpPr>
          <p:cNvPr id="6" name="TextBox 5">
            <a:extLst>
              <a:ext uri="{FF2B5EF4-FFF2-40B4-BE49-F238E27FC236}">
                <a16:creationId xmlns:a16="http://schemas.microsoft.com/office/drawing/2014/main" id="{8BEE06E2-8CBD-3F48-8B4F-C05F3077B353}"/>
              </a:ext>
            </a:extLst>
          </p:cNvPr>
          <p:cNvSpPr txBox="1"/>
          <p:nvPr/>
        </p:nvSpPr>
        <p:spPr>
          <a:xfrm>
            <a:off x="989551" y="4573997"/>
            <a:ext cx="1649375" cy="372762"/>
          </a:xfrm>
          <a:prstGeom prst="rect">
            <a:avLst/>
          </a:prstGeom>
          <a:noFill/>
        </p:spPr>
        <p:txBody>
          <a:bodyPr wrap="square" lIns="0" tIns="0" rIns="0" bIns="0" rtlCol="0" anchor="t">
            <a:noAutofit/>
          </a:bodyPr>
          <a:lstStyle/>
          <a:p>
            <a:pPr algn="ctr"/>
            <a:r>
              <a:rPr lang="en-US" sz="2000" b="1" dirty="0"/>
              <a:t>Amazon EFS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30</a:t>
            </a:fld>
            <a:endParaRPr lang="en-US"/>
          </a:p>
        </p:txBody>
      </p:sp>
    </p:spTree>
    <p:extLst>
      <p:ext uri="{BB962C8B-B14F-4D97-AF65-F5344CB8AC3E}">
        <p14:creationId xmlns:p14="http://schemas.microsoft.com/office/powerpoint/2010/main" val="297224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BB8D-6104-974E-8273-F6AB990D9803}"/>
              </a:ext>
            </a:extLst>
          </p:cNvPr>
          <p:cNvSpPr>
            <a:spLocks noGrp="1"/>
          </p:cNvSpPr>
          <p:nvPr>
            <p:ph type="title"/>
          </p:nvPr>
        </p:nvSpPr>
        <p:spPr/>
        <p:txBody>
          <a:bodyPr vert="horz" lIns="91440" tIns="45720" rIns="91440" bIns="45720" rtlCol="0" anchor="ctr">
            <a:noAutofit/>
          </a:bodyPr>
          <a:lstStyle/>
          <a:p>
            <a:r>
              <a:rPr lang="en-US" dirty="0"/>
              <a:t>Amazon EFS Architecture</a:t>
            </a:r>
          </a:p>
        </p:txBody>
      </p:sp>
      <p:grpSp>
        <p:nvGrpSpPr>
          <p:cNvPr id="3" name="Group 2">
            <a:extLst>
              <a:ext uri="{FF2B5EF4-FFF2-40B4-BE49-F238E27FC236}">
                <a16:creationId xmlns:a16="http://schemas.microsoft.com/office/drawing/2014/main" id="{CB336D45-993E-3149-B4BE-4132A87DA5DA}"/>
              </a:ext>
            </a:extLst>
          </p:cNvPr>
          <p:cNvGrpSpPr/>
          <p:nvPr/>
        </p:nvGrpSpPr>
        <p:grpSpPr>
          <a:xfrm>
            <a:off x="1546559" y="1548248"/>
            <a:ext cx="8917263" cy="4765966"/>
            <a:chOff x="1712721" y="1731858"/>
            <a:chExt cx="8562060" cy="4312468"/>
          </a:xfrm>
        </p:grpSpPr>
        <p:sp>
          <p:nvSpPr>
            <p:cNvPr id="4" name="Rounded Rectangle 3">
              <a:extLst>
                <a:ext uri="{FF2B5EF4-FFF2-40B4-BE49-F238E27FC236}">
                  <a16:creationId xmlns:a16="http://schemas.microsoft.com/office/drawing/2014/main" id="{C98124D7-05ED-6D4D-9728-025881BD7F7F}"/>
                </a:ext>
              </a:extLst>
            </p:cNvPr>
            <p:cNvSpPr/>
            <p:nvPr/>
          </p:nvSpPr>
          <p:spPr>
            <a:xfrm>
              <a:off x="1784092" y="1927421"/>
              <a:ext cx="8490689" cy="3147425"/>
            </a:xfrm>
            <a:prstGeom prst="roundRect">
              <a:avLst>
                <a:gd name="adj" fmla="val 8460"/>
              </a:avLst>
            </a:prstGeom>
            <a:noFill/>
            <a:ln w="6350" cap="flat" cmpd="sng" algn="ctr">
              <a:solidFill>
                <a:srgbClr val="474746"/>
              </a:solidFill>
              <a:prstDash val="solid"/>
            </a:ln>
            <a:effectLst/>
          </p:spPr>
          <p:txBody>
            <a:bodyPr anchor="ctr"/>
            <a:lstStyle/>
            <a:p>
              <a:pPr algn="ctr" defTabSz="380985">
                <a:defRPr/>
              </a:pPr>
              <a:endParaRPr lang="en-US" sz="2333"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4">
              <a:extLst>
                <a:ext uri="{FF2B5EF4-FFF2-40B4-BE49-F238E27FC236}">
                  <a16:creationId xmlns:a16="http://schemas.microsoft.com/office/drawing/2014/main" id="{AD491048-4186-3842-9541-E1157F523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721" y="1731858"/>
              <a:ext cx="599170" cy="391125"/>
            </a:xfrm>
            <a:prstGeom prst="rect">
              <a:avLst/>
            </a:prstGeom>
          </p:spPr>
        </p:pic>
        <p:sp>
          <p:nvSpPr>
            <p:cNvPr id="6" name="Rounded Rectangle 5">
              <a:extLst>
                <a:ext uri="{FF2B5EF4-FFF2-40B4-BE49-F238E27FC236}">
                  <a16:creationId xmlns:a16="http://schemas.microsoft.com/office/drawing/2014/main" id="{C98EB52A-5CDF-754C-9A72-316AD39BD2F4}"/>
                </a:ext>
              </a:extLst>
            </p:cNvPr>
            <p:cNvSpPr/>
            <p:nvPr/>
          </p:nvSpPr>
          <p:spPr>
            <a:xfrm>
              <a:off x="2257089"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Rounded Rectangle 6">
              <a:extLst>
                <a:ext uri="{FF2B5EF4-FFF2-40B4-BE49-F238E27FC236}">
                  <a16:creationId xmlns:a16="http://schemas.microsoft.com/office/drawing/2014/main" id="{43B433EA-5606-2B4A-9FDA-F5E31E5A4B86}"/>
                </a:ext>
              </a:extLst>
            </p:cNvPr>
            <p:cNvSpPr/>
            <p:nvPr/>
          </p:nvSpPr>
          <p:spPr>
            <a:xfrm>
              <a:off x="4861681"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ounded Rectangle 7">
              <a:extLst>
                <a:ext uri="{FF2B5EF4-FFF2-40B4-BE49-F238E27FC236}">
                  <a16:creationId xmlns:a16="http://schemas.microsoft.com/office/drawing/2014/main" id="{B93B3B11-5F41-FF44-A2F0-8EAB2FB5CA96}"/>
                </a:ext>
              </a:extLst>
            </p:cNvPr>
            <p:cNvSpPr/>
            <p:nvPr/>
          </p:nvSpPr>
          <p:spPr>
            <a:xfrm>
              <a:off x="7509815" y="2038955"/>
              <a:ext cx="2233453" cy="2838049"/>
            </a:xfrm>
            <a:prstGeom prst="roundRect">
              <a:avLst>
                <a:gd name="adj" fmla="val 9818"/>
              </a:avLst>
            </a:prstGeom>
            <a:noFill/>
            <a:ln w="19050" cap="flat" cmpd="sng" algn="ctr">
              <a:solidFill>
                <a:srgbClr val="F7981F"/>
              </a:solidFill>
              <a:prstDash val="lgDash"/>
            </a:ln>
            <a:effectLst/>
          </p:spPr>
          <p:txBody>
            <a:bodyPr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38B27669-2664-994C-B795-B50E1627873A}"/>
                </a:ext>
              </a:extLst>
            </p:cNvPr>
            <p:cNvSpPr txBox="1"/>
            <p:nvPr/>
          </p:nvSpPr>
          <p:spPr>
            <a:xfrm>
              <a:off x="4998572" y="2872422"/>
              <a:ext cx="780657" cy="547814"/>
            </a:xfrm>
            <a:prstGeom prst="rect">
              <a:avLst/>
            </a:prstGeom>
            <a:noFill/>
          </p:spPr>
          <p:txBody>
            <a:bodyPr wrap="none" rtlCol="0">
              <a:spAutoFit/>
            </a:bodyPr>
            <a:lstStyle/>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NFS</a:t>
              </a:r>
            </a:p>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10" name="TextBox 9">
              <a:extLst>
                <a:ext uri="{FF2B5EF4-FFF2-40B4-BE49-F238E27FC236}">
                  <a16:creationId xmlns:a16="http://schemas.microsoft.com/office/drawing/2014/main" id="{FABD0F51-5385-1B4C-9153-5AA559B28E6A}"/>
                </a:ext>
              </a:extLst>
            </p:cNvPr>
            <p:cNvSpPr txBox="1"/>
            <p:nvPr/>
          </p:nvSpPr>
          <p:spPr>
            <a:xfrm>
              <a:off x="7608536" y="2873652"/>
              <a:ext cx="780657" cy="547814"/>
            </a:xfrm>
            <a:prstGeom prst="rect">
              <a:avLst/>
            </a:prstGeom>
            <a:noFill/>
          </p:spPr>
          <p:txBody>
            <a:bodyPr wrap="none" rtlCol="0">
              <a:spAutoFit/>
            </a:bodyPr>
            <a:lstStyle/>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NFS</a:t>
              </a:r>
            </a:p>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Clients</a:t>
              </a:r>
            </a:p>
          </p:txBody>
        </p:sp>
        <p:sp>
          <p:nvSpPr>
            <p:cNvPr id="11" name="TextBox 10">
              <a:extLst>
                <a:ext uri="{FF2B5EF4-FFF2-40B4-BE49-F238E27FC236}">
                  <a16:creationId xmlns:a16="http://schemas.microsoft.com/office/drawing/2014/main" id="{200CD7E3-7D3F-2D40-8137-6B8DDFD047B0}"/>
                </a:ext>
              </a:extLst>
            </p:cNvPr>
            <p:cNvSpPr txBox="1"/>
            <p:nvPr/>
          </p:nvSpPr>
          <p:spPr>
            <a:xfrm>
              <a:off x="3598836" y="3756199"/>
              <a:ext cx="766806" cy="547814"/>
            </a:xfrm>
            <a:prstGeom prst="rect">
              <a:avLst/>
            </a:prstGeom>
            <a:noFill/>
          </p:spPr>
          <p:txBody>
            <a:bodyPr wrap="none" rtlCol="0">
              <a:spAutoFit/>
            </a:bodyPr>
            <a:lstStyle/>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Mount</a:t>
              </a:r>
            </a:p>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cxnSp>
          <p:nvCxnSpPr>
            <p:cNvPr id="12" name="Elbow Connector 11">
              <a:extLst>
                <a:ext uri="{FF2B5EF4-FFF2-40B4-BE49-F238E27FC236}">
                  <a16:creationId xmlns:a16="http://schemas.microsoft.com/office/drawing/2014/main" id="{342CAB62-EEF2-7641-8DAB-834303AD2C72}"/>
                </a:ext>
              </a:extLst>
            </p:cNvPr>
            <p:cNvCxnSpPr>
              <a:stCxn id="25" idx="2"/>
            </p:cNvCxnSpPr>
            <p:nvPr/>
          </p:nvCxnSpPr>
          <p:spPr>
            <a:xfrm rot="16200000" flipH="1">
              <a:off x="3995379" y="3682920"/>
              <a:ext cx="1067048" cy="2468248"/>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cxnSp>
          <p:nvCxnSpPr>
            <p:cNvPr id="13" name="Elbow Connector 12">
              <a:extLst>
                <a:ext uri="{FF2B5EF4-FFF2-40B4-BE49-F238E27FC236}">
                  <a16:creationId xmlns:a16="http://schemas.microsoft.com/office/drawing/2014/main" id="{B47FCB8A-5844-2647-9EB6-4DC1B195186C}"/>
                </a:ext>
              </a:extLst>
            </p:cNvPr>
            <p:cNvCxnSpPr/>
            <p:nvPr/>
          </p:nvCxnSpPr>
          <p:spPr>
            <a:xfrm rot="5400000">
              <a:off x="6813272" y="3636195"/>
              <a:ext cx="1157041" cy="2471710"/>
            </a:xfrm>
            <a:prstGeom prst="bentConnector2">
              <a:avLst/>
            </a:prstGeom>
            <a:noFill/>
            <a:ln w="25400" cap="flat" cmpd="sng" algn="ctr">
              <a:solidFill>
                <a:srgbClr val="474746"/>
              </a:solidFill>
              <a:prstDash val="solid"/>
            </a:ln>
            <a:effectLst>
              <a:outerShdw blurRad="40000" dist="20000" dir="5400000" rotWithShape="0">
                <a:srgbClr val="000000">
                  <a:alpha val="38000"/>
                </a:srgbClr>
              </a:outerShdw>
            </a:effectLst>
          </p:spPr>
        </p:cxnSp>
        <p:sp>
          <p:nvSpPr>
            <p:cNvPr id="14" name="TextBox 13">
              <a:extLst>
                <a:ext uri="{FF2B5EF4-FFF2-40B4-BE49-F238E27FC236}">
                  <a16:creationId xmlns:a16="http://schemas.microsoft.com/office/drawing/2014/main" id="{34E18F7C-FA3A-454D-BA4D-22249D01DEB8}"/>
                </a:ext>
              </a:extLst>
            </p:cNvPr>
            <p:cNvSpPr txBox="1"/>
            <p:nvPr/>
          </p:nvSpPr>
          <p:spPr>
            <a:xfrm>
              <a:off x="6181829" y="3769041"/>
              <a:ext cx="766806" cy="547814"/>
            </a:xfrm>
            <a:prstGeom prst="rect">
              <a:avLst/>
            </a:prstGeom>
            <a:noFill/>
          </p:spPr>
          <p:txBody>
            <a:bodyPr wrap="none" rtlCol="0">
              <a:spAutoFit/>
            </a:bodyPr>
            <a:lstStyle/>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Mount</a:t>
              </a:r>
            </a:p>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15" name="TextBox 14">
              <a:extLst>
                <a:ext uri="{FF2B5EF4-FFF2-40B4-BE49-F238E27FC236}">
                  <a16:creationId xmlns:a16="http://schemas.microsoft.com/office/drawing/2014/main" id="{226243AB-197D-0245-9002-1E2E609E2521}"/>
                </a:ext>
              </a:extLst>
            </p:cNvPr>
            <p:cNvSpPr txBox="1"/>
            <p:nvPr/>
          </p:nvSpPr>
          <p:spPr>
            <a:xfrm>
              <a:off x="8850721" y="3747635"/>
              <a:ext cx="766806" cy="547814"/>
            </a:xfrm>
            <a:prstGeom prst="rect">
              <a:avLst/>
            </a:prstGeom>
            <a:noFill/>
          </p:spPr>
          <p:txBody>
            <a:bodyPr wrap="none" rtlCol="0">
              <a:spAutoFit/>
            </a:bodyPr>
            <a:lstStyle/>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Mount</a:t>
              </a:r>
            </a:p>
            <a:p>
              <a:pPr defTabSz="380985">
                <a:defRPr/>
              </a:pPr>
              <a:r>
                <a:rPr lang="en-US" sz="1667"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Target</a:t>
              </a:r>
            </a:p>
          </p:txBody>
        </p:sp>
        <p:sp>
          <p:nvSpPr>
            <p:cNvPr id="16" name="TextBox 15">
              <a:extLst>
                <a:ext uri="{FF2B5EF4-FFF2-40B4-BE49-F238E27FC236}">
                  <a16:creationId xmlns:a16="http://schemas.microsoft.com/office/drawing/2014/main" id="{7406728A-32D9-C343-9D13-9AEABD828D91}"/>
                </a:ext>
              </a:extLst>
            </p:cNvPr>
            <p:cNvSpPr txBox="1"/>
            <p:nvPr/>
          </p:nvSpPr>
          <p:spPr>
            <a:xfrm>
              <a:off x="5512281" y="5821534"/>
              <a:ext cx="945298"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Amazon EFS</a:t>
              </a:r>
              <a:endParaRPr lang="en-US" sz="1000" b="1" kern="0" dirty="0">
                <a:solidFill>
                  <a:srgbClr val="474746"/>
                </a:solidFill>
                <a:latin typeface="Amazon Ember Light" panose="020B0403020204020204"/>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02477D17-6874-F140-881A-FB3A00AA1F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1828" y="5074847"/>
              <a:ext cx="626204" cy="751444"/>
            </a:xfrm>
            <a:prstGeom prst="rect">
              <a:avLst/>
            </a:prstGeom>
          </p:spPr>
        </p:pic>
        <p:sp>
          <p:nvSpPr>
            <p:cNvPr id="18" name="Rounded Rectangle 17">
              <a:extLst>
                <a:ext uri="{FF2B5EF4-FFF2-40B4-BE49-F238E27FC236}">
                  <a16:creationId xmlns:a16="http://schemas.microsoft.com/office/drawing/2014/main" id="{77F6A303-4F9B-F341-B756-81EBCB619ED8}"/>
                </a:ext>
              </a:extLst>
            </p:cNvPr>
            <p:cNvSpPr/>
            <p:nvPr/>
          </p:nvSpPr>
          <p:spPr>
            <a:xfrm>
              <a:off x="2372460" y="2353439"/>
              <a:ext cx="1986025" cy="2240534"/>
            </a:xfrm>
            <a:prstGeom prst="roundRect">
              <a:avLst>
                <a:gd name="adj" fmla="val 9818"/>
              </a:avLst>
            </a:prstGeom>
            <a:noFill/>
            <a:ln w="6350" cap="flat" cmpd="sng" algn="ctr">
              <a:solidFill>
                <a:srgbClr val="474746"/>
              </a:solidFill>
              <a:prstDash val="solid"/>
            </a:ln>
            <a:effectLst/>
          </p:spPr>
          <p:txBody>
            <a:bodyPr anchor="ctr"/>
            <a:lstStyle/>
            <a:p>
              <a:pPr algn="ctr" defTabSz="380985">
                <a:defRPr/>
              </a:pPr>
              <a:endParaRPr lang="en-US" sz="2333"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 name="Picture 18">
              <a:extLst>
                <a:ext uri="{FF2B5EF4-FFF2-40B4-BE49-F238E27FC236}">
                  <a16:creationId xmlns:a16="http://schemas.microsoft.com/office/drawing/2014/main" id="{74335737-B748-DB40-B9BE-A86493685E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8720" y="2681016"/>
              <a:ext cx="725353" cy="681116"/>
            </a:xfrm>
            <a:prstGeom prst="rect">
              <a:avLst/>
            </a:prstGeom>
          </p:spPr>
        </p:pic>
        <p:pic>
          <p:nvPicPr>
            <p:cNvPr id="20" name="Picture 19">
              <a:extLst>
                <a:ext uri="{FF2B5EF4-FFF2-40B4-BE49-F238E27FC236}">
                  <a16:creationId xmlns:a16="http://schemas.microsoft.com/office/drawing/2014/main" id="{73FF5184-080D-FD46-9BBA-1277FB07DC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4611" y="2681016"/>
              <a:ext cx="725353" cy="681116"/>
            </a:xfrm>
            <a:prstGeom prst="rect">
              <a:avLst/>
            </a:prstGeom>
          </p:spPr>
        </p:pic>
        <p:sp>
          <p:nvSpPr>
            <p:cNvPr id="21" name="TextBox 20">
              <a:extLst>
                <a:ext uri="{FF2B5EF4-FFF2-40B4-BE49-F238E27FC236}">
                  <a16:creationId xmlns:a16="http://schemas.microsoft.com/office/drawing/2014/main" id="{2D736ABA-06D5-AB49-AB86-97BA6DE14DF5}"/>
                </a:ext>
              </a:extLst>
            </p:cNvPr>
            <p:cNvSpPr txBox="1"/>
            <p:nvPr/>
          </p:nvSpPr>
          <p:spPr>
            <a:xfrm>
              <a:off x="2922050" y="2396633"/>
              <a:ext cx="875498"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NFS clients</a:t>
              </a:r>
            </a:p>
          </p:txBody>
        </p:sp>
        <p:pic>
          <p:nvPicPr>
            <p:cNvPr id="22" name="Picture 21">
              <a:extLst>
                <a:ext uri="{FF2B5EF4-FFF2-40B4-BE49-F238E27FC236}">
                  <a16:creationId xmlns:a16="http://schemas.microsoft.com/office/drawing/2014/main" id="{7D39DC68-90D3-7041-8A78-DF7608BD1983}"/>
                </a:ext>
              </a:extLst>
            </p:cNvPr>
            <p:cNvPicPr>
              <a:picLocks noChangeAspect="1"/>
            </p:cNvPicPr>
            <p:nvPr/>
          </p:nvPicPr>
          <p:blipFill>
            <a:blip r:embed="rId6"/>
            <a:stretch>
              <a:fillRect/>
            </a:stretch>
          </p:blipFill>
          <p:spPr>
            <a:xfrm>
              <a:off x="2345486" y="2241558"/>
              <a:ext cx="215900" cy="241300"/>
            </a:xfrm>
            <a:prstGeom prst="rect">
              <a:avLst/>
            </a:prstGeom>
          </p:spPr>
        </p:pic>
        <p:sp>
          <p:nvSpPr>
            <p:cNvPr id="23" name="Rounded Rectangle 22">
              <a:extLst>
                <a:ext uri="{FF2B5EF4-FFF2-40B4-BE49-F238E27FC236}">
                  <a16:creationId xmlns:a16="http://schemas.microsoft.com/office/drawing/2014/main" id="{B195211C-4C37-934F-BC2A-265CBA1FF5D5}"/>
                </a:ext>
              </a:extLst>
            </p:cNvPr>
            <p:cNvSpPr/>
            <p:nvPr/>
          </p:nvSpPr>
          <p:spPr>
            <a:xfrm>
              <a:off x="2601191" y="2992202"/>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23">
              <a:extLst>
                <a:ext uri="{FF2B5EF4-FFF2-40B4-BE49-F238E27FC236}">
                  <a16:creationId xmlns:a16="http://schemas.microsoft.com/office/drawing/2014/main" id="{F13D400D-C0EA-2843-9DE7-FD8409F3100D}"/>
                </a:ext>
              </a:extLst>
            </p:cNvPr>
            <p:cNvSpPr txBox="1"/>
            <p:nvPr/>
          </p:nvSpPr>
          <p:spPr>
            <a:xfrm>
              <a:off x="2554061" y="3005466"/>
              <a:ext cx="574411" cy="315506"/>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5" name="Rounded Rectangle 24">
              <a:extLst>
                <a:ext uri="{FF2B5EF4-FFF2-40B4-BE49-F238E27FC236}">
                  <a16:creationId xmlns:a16="http://schemas.microsoft.com/office/drawing/2014/main" id="{9913708F-124D-8446-B4B2-F04243185E9E}"/>
                </a:ext>
              </a:extLst>
            </p:cNvPr>
            <p:cNvSpPr/>
            <p:nvPr/>
          </p:nvSpPr>
          <p:spPr>
            <a:xfrm>
              <a:off x="2615706" y="3729293"/>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TextBox 25">
              <a:extLst>
                <a:ext uri="{FF2B5EF4-FFF2-40B4-BE49-F238E27FC236}">
                  <a16:creationId xmlns:a16="http://schemas.microsoft.com/office/drawing/2014/main" id="{93A672C0-EDED-7B45-9D90-5CE311CCA417}"/>
                </a:ext>
              </a:extLst>
            </p:cNvPr>
            <p:cNvSpPr txBox="1"/>
            <p:nvPr/>
          </p:nvSpPr>
          <p:spPr>
            <a:xfrm>
              <a:off x="2622699" y="4123813"/>
              <a:ext cx="1340516"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Mount target</a:t>
              </a:r>
              <a:endParaRPr lang="en-US" sz="1000" b="1" kern="0" dirty="0">
                <a:solidFill>
                  <a:srgbClr val="474746"/>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62A7542F-B906-304F-A86D-2A4BAA9B1F05}"/>
                </a:ext>
              </a:extLst>
            </p:cNvPr>
            <p:cNvSpPr txBox="1"/>
            <p:nvPr/>
          </p:nvSpPr>
          <p:spPr>
            <a:xfrm>
              <a:off x="2405727" y="2693930"/>
              <a:ext cx="875498" cy="205387"/>
            </a:xfrm>
            <a:prstGeom prst="rect">
              <a:avLst/>
            </a:prstGeom>
            <a:noFill/>
          </p:spPr>
          <p:txBody>
            <a:bodyPr wrap="square" rtlCol="0">
              <a:spAutoFit/>
            </a:bodyPr>
            <a:lstStyle/>
            <a:p>
              <a:pPr algn="ctr" defTabSz="380985">
                <a:defRPr/>
              </a:pPr>
              <a:r>
                <a:rPr lang="en-US" sz="875"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28" name="TextBox 27">
              <a:extLst>
                <a:ext uri="{FF2B5EF4-FFF2-40B4-BE49-F238E27FC236}">
                  <a16:creationId xmlns:a16="http://schemas.microsoft.com/office/drawing/2014/main" id="{F93E467F-18A0-CF43-93C9-DF222CF93454}"/>
                </a:ext>
              </a:extLst>
            </p:cNvPr>
            <p:cNvSpPr txBox="1"/>
            <p:nvPr/>
          </p:nvSpPr>
          <p:spPr>
            <a:xfrm>
              <a:off x="3276583" y="2701189"/>
              <a:ext cx="875498" cy="205387"/>
            </a:xfrm>
            <a:prstGeom prst="rect">
              <a:avLst/>
            </a:prstGeom>
            <a:noFill/>
          </p:spPr>
          <p:txBody>
            <a:bodyPr wrap="square" rtlCol="0">
              <a:spAutoFit/>
            </a:bodyPr>
            <a:lstStyle/>
            <a:p>
              <a:pPr algn="ctr" defTabSz="380985">
                <a:defRPr/>
              </a:pPr>
              <a:r>
                <a:rPr lang="en-US" sz="875"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29" name="Straight Arrow Connector 28">
              <a:extLst>
                <a:ext uri="{FF2B5EF4-FFF2-40B4-BE49-F238E27FC236}">
                  <a16:creationId xmlns:a16="http://schemas.microsoft.com/office/drawing/2014/main" id="{04F2EF05-5110-484C-8221-06232468D9A3}"/>
                </a:ext>
              </a:extLst>
            </p:cNvPr>
            <p:cNvCxnSpPr>
              <a:stCxn id="24" idx="2"/>
            </p:cNvCxnSpPr>
            <p:nvPr/>
          </p:nvCxnSpPr>
          <p:spPr>
            <a:xfrm>
              <a:off x="2841267" y="3320972"/>
              <a:ext cx="273513" cy="493311"/>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30" name="Rounded Rectangle 29">
              <a:extLst>
                <a:ext uri="{FF2B5EF4-FFF2-40B4-BE49-F238E27FC236}">
                  <a16:creationId xmlns:a16="http://schemas.microsoft.com/office/drawing/2014/main" id="{5C64FDAC-C80B-F744-AD1B-97DA64515391}"/>
                </a:ext>
              </a:extLst>
            </p:cNvPr>
            <p:cNvSpPr/>
            <p:nvPr/>
          </p:nvSpPr>
          <p:spPr>
            <a:xfrm>
              <a:off x="3472045" y="2992205"/>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FC5D4EE2-01FE-6141-8DD4-80259C54951D}"/>
                </a:ext>
              </a:extLst>
            </p:cNvPr>
            <p:cNvSpPr txBox="1"/>
            <p:nvPr/>
          </p:nvSpPr>
          <p:spPr>
            <a:xfrm>
              <a:off x="3424917" y="3005469"/>
              <a:ext cx="574411" cy="315506"/>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32" name="Group 31">
              <a:extLst>
                <a:ext uri="{FF2B5EF4-FFF2-40B4-BE49-F238E27FC236}">
                  <a16:creationId xmlns:a16="http://schemas.microsoft.com/office/drawing/2014/main" id="{324F5EAC-FD88-8340-9A90-3C9B8094D771}"/>
                </a:ext>
              </a:extLst>
            </p:cNvPr>
            <p:cNvGrpSpPr/>
            <p:nvPr/>
          </p:nvGrpSpPr>
          <p:grpSpPr>
            <a:xfrm>
              <a:off x="2989377" y="3812051"/>
              <a:ext cx="574411" cy="329001"/>
              <a:chOff x="2362453" y="2736972"/>
              <a:chExt cx="574411" cy="329001"/>
            </a:xfrm>
          </p:grpSpPr>
          <p:sp>
            <p:nvSpPr>
              <p:cNvPr id="61" name="Rounded Rectangle 60">
                <a:extLst>
                  <a:ext uri="{FF2B5EF4-FFF2-40B4-BE49-F238E27FC236}">
                    <a16:creationId xmlns:a16="http://schemas.microsoft.com/office/drawing/2014/main" id="{238D6EBF-B88F-594D-B446-2CC6B6094AB9}"/>
                  </a:ext>
                </a:extLst>
              </p:cNvPr>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891D528F-D807-C74B-83DF-10043C424C00}"/>
                  </a:ext>
                </a:extLst>
              </p:cNvPr>
              <p:cNvSpPr txBox="1"/>
              <p:nvPr/>
            </p:nvSpPr>
            <p:spPr>
              <a:xfrm>
                <a:off x="2362453" y="2750466"/>
                <a:ext cx="574411" cy="315507"/>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cxnSp>
          <p:nvCxnSpPr>
            <p:cNvPr id="33" name="Straight Arrow Connector 32">
              <a:extLst>
                <a:ext uri="{FF2B5EF4-FFF2-40B4-BE49-F238E27FC236}">
                  <a16:creationId xmlns:a16="http://schemas.microsoft.com/office/drawing/2014/main" id="{B6CC6CE7-36D9-E642-B425-8EA20DB0A22F}"/>
                </a:ext>
              </a:extLst>
            </p:cNvPr>
            <p:cNvCxnSpPr>
              <a:stCxn id="31" idx="2"/>
            </p:cNvCxnSpPr>
            <p:nvPr/>
          </p:nvCxnSpPr>
          <p:spPr>
            <a:xfrm flipH="1">
              <a:off x="3459929" y="3320976"/>
              <a:ext cx="252195" cy="491077"/>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34" name="Rounded Rectangle 33">
              <a:extLst>
                <a:ext uri="{FF2B5EF4-FFF2-40B4-BE49-F238E27FC236}">
                  <a16:creationId xmlns:a16="http://schemas.microsoft.com/office/drawing/2014/main" id="{5F900872-5AA4-634E-A37C-287032A5761A}"/>
                </a:ext>
              </a:extLst>
            </p:cNvPr>
            <p:cNvSpPr/>
            <p:nvPr/>
          </p:nvSpPr>
          <p:spPr>
            <a:xfrm>
              <a:off x="5298337"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TextBox 34">
              <a:extLst>
                <a:ext uri="{FF2B5EF4-FFF2-40B4-BE49-F238E27FC236}">
                  <a16:creationId xmlns:a16="http://schemas.microsoft.com/office/drawing/2014/main" id="{2724E4B3-705E-624B-B9E3-07CA6739C57A}"/>
                </a:ext>
              </a:extLst>
            </p:cNvPr>
            <p:cNvSpPr txBox="1"/>
            <p:nvPr/>
          </p:nvSpPr>
          <p:spPr>
            <a:xfrm>
              <a:off x="5305330" y="4123438"/>
              <a:ext cx="1340516"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Mount target</a:t>
              </a:r>
              <a:endParaRPr lang="en-US" sz="1000" b="1" kern="0" dirty="0">
                <a:solidFill>
                  <a:srgbClr val="474746"/>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36" name="Group 35">
              <a:extLst>
                <a:ext uri="{FF2B5EF4-FFF2-40B4-BE49-F238E27FC236}">
                  <a16:creationId xmlns:a16="http://schemas.microsoft.com/office/drawing/2014/main" id="{80B425DC-7A2F-8442-83CB-CB47BD223266}"/>
                </a:ext>
              </a:extLst>
            </p:cNvPr>
            <p:cNvGrpSpPr/>
            <p:nvPr/>
          </p:nvGrpSpPr>
          <p:grpSpPr>
            <a:xfrm>
              <a:off x="5672008" y="3811676"/>
              <a:ext cx="574411" cy="329001"/>
              <a:chOff x="2362453" y="2736972"/>
              <a:chExt cx="574411" cy="329001"/>
            </a:xfrm>
          </p:grpSpPr>
          <p:sp>
            <p:nvSpPr>
              <p:cNvPr id="59" name="Rounded Rectangle 58">
                <a:extLst>
                  <a:ext uri="{FF2B5EF4-FFF2-40B4-BE49-F238E27FC236}">
                    <a16:creationId xmlns:a16="http://schemas.microsoft.com/office/drawing/2014/main" id="{3C7E0867-E317-9044-AB82-EAB82D0102CA}"/>
                  </a:ext>
                </a:extLst>
              </p:cNvPr>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TextBox 59">
                <a:extLst>
                  <a:ext uri="{FF2B5EF4-FFF2-40B4-BE49-F238E27FC236}">
                    <a16:creationId xmlns:a16="http://schemas.microsoft.com/office/drawing/2014/main" id="{C5CF273A-24CB-C744-93BF-27226A8355D4}"/>
                  </a:ext>
                </a:extLst>
              </p:cNvPr>
              <p:cNvSpPr txBox="1"/>
              <p:nvPr/>
            </p:nvSpPr>
            <p:spPr>
              <a:xfrm>
                <a:off x="2362453" y="2750466"/>
                <a:ext cx="574411" cy="315507"/>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sp>
          <p:nvSpPr>
            <p:cNvPr id="37" name="Rounded Rectangle 36">
              <a:extLst>
                <a:ext uri="{FF2B5EF4-FFF2-40B4-BE49-F238E27FC236}">
                  <a16:creationId xmlns:a16="http://schemas.microsoft.com/office/drawing/2014/main" id="{1DB324E7-3C85-8B41-9065-0AF7EE520FA1}"/>
                </a:ext>
              </a:extLst>
            </p:cNvPr>
            <p:cNvSpPr/>
            <p:nvPr/>
          </p:nvSpPr>
          <p:spPr>
            <a:xfrm>
              <a:off x="4977766" y="2353442"/>
              <a:ext cx="1986025" cy="2240534"/>
            </a:xfrm>
            <a:prstGeom prst="roundRect">
              <a:avLst>
                <a:gd name="adj" fmla="val 9818"/>
              </a:avLst>
            </a:prstGeom>
            <a:noFill/>
            <a:ln w="6350" cap="flat" cmpd="sng" algn="ctr">
              <a:solidFill>
                <a:srgbClr val="474746"/>
              </a:solidFill>
              <a:prstDash val="solid"/>
            </a:ln>
            <a:effectLst/>
          </p:spPr>
          <p:txBody>
            <a:bodyPr anchor="ctr"/>
            <a:lstStyle/>
            <a:p>
              <a:pPr algn="ctr" defTabSz="380985">
                <a:defRPr/>
              </a:pPr>
              <a:endParaRPr lang="en-US" sz="2333"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8" name="Straight Connector 37">
              <a:extLst>
                <a:ext uri="{FF2B5EF4-FFF2-40B4-BE49-F238E27FC236}">
                  <a16:creationId xmlns:a16="http://schemas.microsoft.com/office/drawing/2014/main" id="{7A509428-B0A4-4840-A735-93D3FB571F86}"/>
                </a:ext>
              </a:extLst>
            </p:cNvPr>
            <p:cNvCxnSpPr>
              <a:stCxn id="34" idx="2"/>
              <a:endCxn id="17" idx="0"/>
            </p:cNvCxnSpPr>
            <p:nvPr/>
          </p:nvCxnSpPr>
          <p:spPr>
            <a:xfrm>
              <a:off x="5977410" y="4383145"/>
              <a:ext cx="7520" cy="691702"/>
            </a:xfrm>
            <a:prstGeom prst="line">
              <a:avLst/>
            </a:prstGeom>
            <a:noFill/>
            <a:ln w="25400" cap="flat" cmpd="sng" algn="ctr">
              <a:solidFill>
                <a:srgbClr val="474746"/>
              </a:solidFill>
              <a:prstDash val="solid"/>
            </a:ln>
            <a:effectLst>
              <a:outerShdw blurRad="40000" dist="20000" dir="5400000" rotWithShape="0">
                <a:srgbClr val="000000">
                  <a:alpha val="38000"/>
                </a:srgbClr>
              </a:outerShdw>
            </a:effectLst>
          </p:spPr>
        </p:cxnSp>
        <p:pic>
          <p:nvPicPr>
            <p:cNvPr id="39" name="Picture 38">
              <a:extLst>
                <a:ext uri="{FF2B5EF4-FFF2-40B4-BE49-F238E27FC236}">
                  <a16:creationId xmlns:a16="http://schemas.microsoft.com/office/drawing/2014/main" id="{26C9828B-200C-154F-B5A3-8E46E8179E31}"/>
                </a:ext>
              </a:extLst>
            </p:cNvPr>
            <p:cNvPicPr>
              <a:picLocks noChangeAspect="1"/>
            </p:cNvPicPr>
            <p:nvPr/>
          </p:nvPicPr>
          <p:blipFill>
            <a:blip r:embed="rId6"/>
            <a:stretch>
              <a:fillRect/>
            </a:stretch>
          </p:blipFill>
          <p:spPr>
            <a:xfrm>
              <a:off x="4963539" y="2236383"/>
              <a:ext cx="215900" cy="241300"/>
            </a:xfrm>
            <a:prstGeom prst="rect">
              <a:avLst/>
            </a:prstGeom>
          </p:spPr>
        </p:pic>
        <p:sp>
          <p:nvSpPr>
            <p:cNvPr id="40" name="TextBox 39">
              <a:extLst>
                <a:ext uri="{FF2B5EF4-FFF2-40B4-BE49-F238E27FC236}">
                  <a16:creationId xmlns:a16="http://schemas.microsoft.com/office/drawing/2014/main" id="{FB671740-0922-C24D-81BC-1E397551FD4F}"/>
                </a:ext>
              </a:extLst>
            </p:cNvPr>
            <p:cNvSpPr txBox="1"/>
            <p:nvPr/>
          </p:nvSpPr>
          <p:spPr>
            <a:xfrm>
              <a:off x="3662053" y="4391296"/>
              <a:ext cx="671454"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41" name="TextBox 40">
              <a:extLst>
                <a:ext uri="{FF2B5EF4-FFF2-40B4-BE49-F238E27FC236}">
                  <a16:creationId xmlns:a16="http://schemas.microsoft.com/office/drawing/2014/main" id="{F4C3EC43-3026-6A4F-8D93-4CCDB8EE3B4F}"/>
                </a:ext>
              </a:extLst>
            </p:cNvPr>
            <p:cNvSpPr txBox="1"/>
            <p:nvPr/>
          </p:nvSpPr>
          <p:spPr>
            <a:xfrm>
              <a:off x="6275396" y="4383145"/>
              <a:ext cx="671454"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42" name="Rounded Rectangle 41">
              <a:extLst>
                <a:ext uri="{FF2B5EF4-FFF2-40B4-BE49-F238E27FC236}">
                  <a16:creationId xmlns:a16="http://schemas.microsoft.com/office/drawing/2014/main" id="{DEA4C77E-F090-5C41-B334-D10E73C89E43}"/>
                </a:ext>
              </a:extLst>
            </p:cNvPr>
            <p:cNvSpPr/>
            <p:nvPr/>
          </p:nvSpPr>
          <p:spPr>
            <a:xfrm>
              <a:off x="7624605" y="2265721"/>
              <a:ext cx="1986025" cy="1227339"/>
            </a:xfrm>
            <a:prstGeom prst="roundRect">
              <a:avLst>
                <a:gd name="adj" fmla="val 9818"/>
              </a:avLst>
            </a:prstGeom>
            <a:noFill/>
            <a:ln w="6350" cap="flat" cmpd="sng" algn="ctr">
              <a:solidFill>
                <a:srgbClr val="474746"/>
              </a:solidFill>
              <a:prstDash val="solid"/>
            </a:ln>
            <a:effectLst/>
          </p:spPr>
          <p:txBody>
            <a:bodyPr anchor="ctr"/>
            <a:lstStyle/>
            <a:p>
              <a:pPr algn="ctr" defTabSz="380985">
                <a:defRPr/>
              </a:pPr>
              <a:endParaRPr lang="en-US" sz="2333"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Rounded Rectangle 42">
              <a:extLst>
                <a:ext uri="{FF2B5EF4-FFF2-40B4-BE49-F238E27FC236}">
                  <a16:creationId xmlns:a16="http://schemas.microsoft.com/office/drawing/2014/main" id="{0393DA20-A8F0-9F4B-8A95-684F5B3B13CA}"/>
                </a:ext>
              </a:extLst>
            </p:cNvPr>
            <p:cNvSpPr/>
            <p:nvPr/>
          </p:nvSpPr>
          <p:spPr>
            <a:xfrm>
              <a:off x="7639060" y="3583473"/>
              <a:ext cx="1986025" cy="1227339"/>
            </a:xfrm>
            <a:prstGeom prst="roundRect">
              <a:avLst>
                <a:gd name="adj" fmla="val 9818"/>
              </a:avLst>
            </a:prstGeom>
            <a:noFill/>
            <a:ln w="6350" cap="flat" cmpd="sng" algn="ctr">
              <a:solidFill>
                <a:srgbClr val="474746"/>
              </a:solidFill>
              <a:prstDash val="solid"/>
            </a:ln>
            <a:effectLst/>
          </p:spPr>
          <p:txBody>
            <a:bodyPr anchor="ctr"/>
            <a:lstStyle/>
            <a:p>
              <a:pPr algn="ctr" defTabSz="380985">
                <a:defRPr/>
              </a:pPr>
              <a:endParaRPr lang="en-US" sz="2333"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TextBox 43">
              <a:extLst>
                <a:ext uri="{FF2B5EF4-FFF2-40B4-BE49-F238E27FC236}">
                  <a16:creationId xmlns:a16="http://schemas.microsoft.com/office/drawing/2014/main" id="{4FC35DF3-39F8-E546-8427-71D6EB62D2FD}"/>
                </a:ext>
              </a:extLst>
            </p:cNvPr>
            <p:cNvSpPr txBox="1"/>
            <p:nvPr/>
          </p:nvSpPr>
          <p:spPr>
            <a:xfrm>
              <a:off x="8982896" y="4593973"/>
              <a:ext cx="671454"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sp>
          <p:nvSpPr>
            <p:cNvPr id="45" name="TextBox 44">
              <a:extLst>
                <a:ext uri="{FF2B5EF4-FFF2-40B4-BE49-F238E27FC236}">
                  <a16:creationId xmlns:a16="http://schemas.microsoft.com/office/drawing/2014/main" id="{ED38C174-5A5D-DA42-B8B6-04CE3D1B0BF4}"/>
                </a:ext>
              </a:extLst>
            </p:cNvPr>
            <p:cNvSpPr txBox="1"/>
            <p:nvPr/>
          </p:nvSpPr>
          <p:spPr>
            <a:xfrm>
              <a:off x="8966162" y="3237559"/>
              <a:ext cx="671454"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Subnet</a:t>
              </a:r>
            </a:p>
          </p:txBody>
        </p:sp>
        <p:pic>
          <p:nvPicPr>
            <p:cNvPr id="46" name="Picture 45">
              <a:extLst>
                <a:ext uri="{FF2B5EF4-FFF2-40B4-BE49-F238E27FC236}">
                  <a16:creationId xmlns:a16="http://schemas.microsoft.com/office/drawing/2014/main" id="{67358277-B236-2B42-A303-BA306B257F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1711" y="2520080"/>
              <a:ext cx="725353" cy="681116"/>
            </a:xfrm>
            <a:prstGeom prst="rect">
              <a:avLst/>
            </a:prstGeom>
          </p:spPr>
        </p:pic>
        <p:sp>
          <p:nvSpPr>
            <p:cNvPr id="47" name="TextBox 46">
              <a:extLst>
                <a:ext uri="{FF2B5EF4-FFF2-40B4-BE49-F238E27FC236}">
                  <a16:creationId xmlns:a16="http://schemas.microsoft.com/office/drawing/2014/main" id="{68827C1F-17CE-A749-8E4E-0910465D8DA8}"/>
                </a:ext>
              </a:extLst>
            </p:cNvPr>
            <p:cNvSpPr txBox="1"/>
            <p:nvPr/>
          </p:nvSpPr>
          <p:spPr>
            <a:xfrm>
              <a:off x="8143683" y="2540253"/>
              <a:ext cx="875498" cy="205387"/>
            </a:xfrm>
            <a:prstGeom prst="rect">
              <a:avLst/>
            </a:prstGeom>
            <a:noFill/>
          </p:spPr>
          <p:txBody>
            <a:bodyPr wrap="square" rtlCol="0">
              <a:spAutoFit/>
            </a:bodyPr>
            <a:lstStyle/>
            <a:p>
              <a:pPr algn="ctr" defTabSz="380985">
                <a:defRPr/>
              </a:pPr>
              <a:r>
                <a:rPr lang="en-US" sz="875"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sp>
          <p:nvSpPr>
            <p:cNvPr id="48" name="Rounded Rectangle 47">
              <a:extLst>
                <a:ext uri="{FF2B5EF4-FFF2-40B4-BE49-F238E27FC236}">
                  <a16:creationId xmlns:a16="http://schemas.microsoft.com/office/drawing/2014/main" id="{0999D789-8F94-9B4A-B010-7F24D61E9A71}"/>
                </a:ext>
              </a:extLst>
            </p:cNvPr>
            <p:cNvSpPr/>
            <p:nvPr/>
          </p:nvSpPr>
          <p:spPr>
            <a:xfrm>
              <a:off x="8339145" y="2831269"/>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TextBox 48">
              <a:extLst>
                <a:ext uri="{FF2B5EF4-FFF2-40B4-BE49-F238E27FC236}">
                  <a16:creationId xmlns:a16="http://schemas.microsoft.com/office/drawing/2014/main" id="{D726CBF5-388A-F94E-BBDF-1E383FB0E4C8}"/>
                </a:ext>
              </a:extLst>
            </p:cNvPr>
            <p:cNvSpPr txBox="1"/>
            <p:nvPr/>
          </p:nvSpPr>
          <p:spPr>
            <a:xfrm>
              <a:off x="8292019" y="2844533"/>
              <a:ext cx="574411" cy="315506"/>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50" name="Rounded Rectangle 49">
              <a:extLst>
                <a:ext uri="{FF2B5EF4-FFF2-40B4-BE49-F238E27FC236}">
                  <a16:creationId xmlns:a16="http://schemas.microsoft.com/office/drawing/2014/main" id="{93CFD8F2-96C8-8F40-B53A-AC1F02A2219B}"/>
                </a:ext>
              </a:extLst>
            </p:cNvPr>
            <p:cNvSpPr/>
            <p:nvPr/>
          </p:nvSpPr>
          <p:spPr>
            <a:xfrm>
              <a:off x="7945741" y="3728918"/>
              <a:ext cx="1358146" cy="654227"/>
            </a:xfrm>
            <a:prstGeom prst="roundRect">
              <a:avLst/>
            </a:prstGeom>
            <a:solidFill>
              <a:srgbClr val="0C67AE">
                <a:lumMod val="20000"/>
                <a:lumOff val="80000"/>
              </a:srgbClr>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TextBox 50">
              <a:extLst>
                <a:ext uri="{FF2B5EF4-FFF2-40B4-BE49-F238E27FC236}">
                  <a16:creationId xmlns:a16="http://schemas.microsoft.com/office/drawing/2014/main" id="{26899E8B-C932-C045-9076-5F2B7F36D99F}"/>
                </a:ext>
              </a:extLst>
            </p:cNvPr>
            <p:cNvSpPr txBox="1"/>
            <p:nvPr/>
          </p:nvSpPr>
          <p:spPr>
            <a:xfrm>
              <a:off x="7952734" y="4123438"/>
              <a:ext cx="1340516" cy="222792"/>
            </a:xfrm>
            <a:prstGeom prst="rect">
              <a:avLst/>
            </a:prstGeom>
            <a:noFill/>
          </p:spPr>
          <p:txBody>
            <a:bodyPr wrap="square" rtlCol="0">
              <a:spAutoFit/>
            </a:bodyPr>
            <a:lstStyle/>
            <a:p>
              <a:pPr algn="ctr" defTabSz="380985">
                <a:defRPr/>
              </a:pPr>
              <a:r>
                <a:rPr lang="en-US" sz="1000" b="1" kern="0" dirty="0">
                  <a:solidFill>
                    <a:srgbClr val="474746"/>
                  </a:solidFill>
                  <a:latin typeface="Amazon Ember Light" panose="020B0403020204020204" pitchFamily="34" charset="0"/>
                  <a:ea typeface="Amazon Ember Light" panose="020B0403020204020204" pitchFamily="34" charset="0"/>
                  <a:cs typeface="Amazon Ember Light" panose="020B0403020204020204" pitchFamily="34" charset="0"/>
                </a:rPr>
                <a:t>Mount target</a:t>
              </a:r>
              <a:endParaRPr lang="en-US" sz="1000" b="1" kern="0" dirty="0">
                <a:solidFill>
                  <a:srgbClr val="474746"/>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52" name="Group 51">
              <a:extLst>
                <a:ext uri="{FF2B5EF4-FFF2-40B4-BE49-F238E27FC236}">
                  <a16:creationId xmlns:a16="http://schemas.microsoft.com/office/drawing/2014/main" id="{A322461C-3CEA-E84C-A97B-F7EE0E699CAB}"/>
                </a:ext>
              </a:extLst>
            </p:cNvPr>
            <p:cNvGrpSpPr/>
            <p:nvPr/>
          </p:nvGrpSpPr>
          <p:grpSpPr>
            <a:xfrm>
              <a:off x="8319412" y="3811676"/>
              <a:ext cx="574411" cy="329001"/>
              <a:chOff x="2362453" y="2736972"/>
              <a:chExt cx="574411" cy="329001"/>
            </a:xfrm>
          </p:grpSpPr>
          <p:sp>
            <p:nvSpPr>
              <p:cNvPr id="57" name="Rounded Rectangle 56">
                <a:extLst>
                  <a:ext uri="{FF2B5EF4-FFF2-40B4-BE49-F238E27FC236}">
                    <a16:creationId xmlns:a16="http://schemas.microsoft.com/office/drawing/2014/main" id="{D7F79288-A4D2-B548-9A2D-D84D2C364D9A}"/>
                  </a:ext>
                </a:extLst>
              </p:cNvPr>
              <p:cNvSpPr/>
              <p:nvPr/>
            </p:nvSpPr>
            <p:spPr>
              <a:xfrm>
                <a:off x="2395539" y="2736972"/>
                <a:ext cx="499952" cy="325297"/>
              </a:xfrm>
              <a:prstGeom prst="roundRect">
                <a:avLst/>
              </a:prstGeom>
              <a:solidFill>
                <a:srgbClr val="0070C0"/>
              </a:solidFill>
              <a:ln w="9525" cap="flat" cmpd="sng" algn="ctr">
                <a:noFill/>
                <a:prstDash val="solid"/>
              </a:ln>
              <a:effectLst/>
            </p:spPr>
            <p:txBody>
              <a:bodyPr rtlCol="0" anchor="ctr"/>
              <a:lstStyle/>
              <a:p>
                <a:pPr algn="ctr" defTabSz="380985">
                  <a:defRPr/>
                </a:pPr>
                <a:endParaRPr lang="en-US" sz="23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TextBox 57">
                <a:extLst>
                  <a:ext uri="{FF2B5EF4-FFF2-40B4-BE49-F238E27FC236}">
                    <a16:creationId xmlns:a16="http://schemas.microsoft.com/office/drawing/2014/main" id="{F4F1C29F-4AF4-F547-8B31-1542273055EA}"/>
                  </a:ext>
                </a:extLst>
              </p:cNvPr>
              <p:cNvSpPr txBox="1"/>
              <p:nvPr/>
            </p:nvSpPr>
            <p:spPr>
              <a:xfrm>
                <a:off x="2362453" y="2750466"/>
                <a:ext cx="574411" cy="315507"/>
              </a:xfrm>
              <a:prstGeom prst="rect">
                <a:avLst/>
              </a:prstGeom>
              <a:noFill/>
            </p:spPr>
            <p:txBody>
              <a:bodyPr wrap="none" rtlCol="0">
                <a:spAutoFit/>
              </a:bodyPr>
              <a:lstStyle/>
              <a:p>
                <a:pPr algn="ctr" defTabSz="380985">
                  <a:defRPr/>
                </a:pPr>
                <a:r>
                  <a:rPr lang="en-US" sz="833" b="1" kern="0"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Network</a:t>
                </a:r>
              </a:p>
              <a:p>
                <a:pPr algn="ctr" defTabSz="380985">
                  <a:defRPr/>
                </a:pPr>
                <a:r>
                  <a:rPr lang="en-US" sz="833"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interface</a:t>
                </a:r>
                <a:endParaRPr lang="en-US" sz="833" b="1" kern="0"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cxnSp>
          <p:nvCxnSpPr>
            <p:cNvPr id="53" name="Straight Arrow Connector 52">
              <a:extLst>
                <a:ext uri="{FF2B5EF4-FFF2-40B4-BE49-F238E27FC236}">
                  <a16:creationId xmlns:a16="http://schemas.microsoft.com/office/drawing/2014/main" id="{4A69F54A-CA98-F14B-8AD0-CD6ACB659208}"/>
                </a:ext>
              </a:extLst>
            </p:cNvPr>
            <p:cNvCxnSpPr>
              <a:stCxn id="46" idx="2"/>
              <a:endCxn id="57" idx="0"/>
            </p:cNvCxnSpPr>
            <p:nvPr/>
          </p:nvCxnSpPr>
          <p:spPr>
            <a:xfrm>
              <a:off x="8594388" y="3201196"/>
              <a:ext cx="8086" cy="610480"/>
            </a:xfrm>
            <a:prstGeom prst="straightConnector1">
              <a:avLst/>
            </a:prstGeom>
            <a:noFill/>
            <a:ln w="38100" cap="flat" cmpd="sng" algn="ctr">
              <a:solidFill>
                <a:srgbClr val="0066CC"/>
              </a:solidFill>
              <a:prstDash val="solid"/>
              <a:tailEnd type="triangle"/>
            </a:ln>
            <a:effectLst>
              <a:outerShdw blurRad="40000" dist="20000" dir="5400000" rotWithShape="0">
                <a:srgbClr val="000000">
                  <a:alpha val="38000"/>
                </a:srgbClr>
              </a:outerShdw>
            </a:effectLst>
          </p:spPr>
        </p:cxnSp>
        <p:sp>
          <p:nvSpPr>
            <p:cNvPr id="54" name="TextBox 32">
              <a:extLst>
                <a:ext uri="{FF2B5EF4-FFF2-40B4-BE49-F238E27FC236}">
                  <a16:creationId xmlns:a16="http://schemas.microsoft.com/office/drawing/2014/main" id="{EF42058C-6CC8-454E-9A7B-64715FA44646}"/>
                </a:ext>
              </a:extLst>
            </p:cNvPr>
            <p:cNvSpPr txBox="1">
              <a:spLocks noChangeArrowheads="1"/>
            </p:cNvSpPr>
            <p:nvPr/>
          </p:nvSpPr>
          <p:spPr bwMode="auto">
            <a:xfrm>
              <a:off x="2578029" y="2085864"/>
              <a:ext cx="1557338" cy="269150"/>
            </a:xfrm>
            <a:prstGeom prst="rect">
              <a:avLst/>
            </a:prstGeom>
            <a:noFill/>
            <a:ln w="9525">
              <a:noFill/>
              <a:miter lim="800000"/>
              <a:headEnd/>
              <a:tailEnd/>
            </a:ln>
          </p:spPr>
          <p:txBody>
            <a:bodyPr>
              <a:spAutoFit/>
            </a:bodyPr>
            <a:lstStyle/>
            <a:p>
              <a:pPr algn="ctr" defTabSz="380985"/>
              <a:r>
                <a:rPr lang="en-US" sz="1333"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55" name="TextBox 32">
              <a:extLst>
                <a:ext uri="{FF2B5EF4-FFF2-40B4-BE49-F238E27FC236}">
                  <a16:creationId xmlns:a16="http://schemas.microsoft.com/office/drawing/2014/main" id="{EEF5F688-6EB5-A04F-AD8B-77BF31F35D37}"/>
                </a:ext>
              </a:extLst>
            </p:cNvPr>
            <p:cNvSpPr txBox="1">
              <a:spLocks noChangeArrowheads="1"/>
            </p:cNvSpPr>
            <p:nvPr/>
          </p:nvSpPr>
          <p:spPr bwMode="auto">
            <a:xfrm>
              <a:off x="5192109" y="2087621"/>
              <a:ext cx="1557338" cy="269150"/>
            </a:xfrm>
            <a:prstGeom prst="rect">
              <a:avLst/>
            </a:prstGeom>
            <a:noFill/>
            <a:ln w="9525">
              <a:noFill/>
              <a:miter lim="800000"/>
              <a:headEnd/>
              <a:tailEnd/>
            </a:ln>
          </p:spPr>
          <p:txBody>
            <a:bodyPr>
              <a:spAutoFit/>
            </a:bodyPr>
            <a:lstStyle/>
            <a:p>
              <a:pPr algn="ctr" defTabSz="380985"/>
              <a:r>
                <a:rPr lang="en-US" sz="1333"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a:t>
              </a:r>
              <a:r>
                <a:rPr lang="en-US" sz="917"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333"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Zone</a:t>
              </a:r>
              <a:r>
                <a:rPr lang="en-US" sz="917"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333"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B</a:t>
              </a:r>
            </a:p>
          </p:txBody>
        </p:sp>
        <p:sp>
          <p:nvSpPr>
            <p:cNvPr id="56" name="TextBox 32">
              <a:extLst>
                <a:ext uri="{FF2B5EF4-FFF2-40B4-BE49-F238E27FC236}">
                  <a16:creationId xmlns:a16="http://schemas.microsoft.com/office/drawing/2014/main" id="{AF5B29A3-A580-BF43-8002-DCFE31B970F8}"/>
                </a:ext>
              </a:extLst>
            </p:cNvPr>
            <p:cNvSpPr txBox="1">
              <a:spLocks noChangeArrowheads="1"/>
            </p:cNvSpPr>
            <p:nvPr/>
          </p:nvSpPr>
          <p:spPr bwMode="auto">
            <a:xfrm>
              <a:off x="7853403" y="2052256"/>
              <a:ext cx="1557338" cy="269150"/>
            </a:xfrm>
            <a:prstGeom prst="rect">
              <a:avLst/>
            </a:prstGeom>
            <a:noFill/>
            <a:ln w="9525">
              <a:noFill/>
              <a:miter lim="800000"/>
              <a:headEnd/>
              <a:tailEnd/>
            </a:ln>
          </p:spPr>
          <p:txBody>
            <a:bodyPr>
              <a:spAutoFit/>
            </a:bodyPr>
            <a:lstStyle/>
            <a:p>
              <a:pPr algn="ctr" defTabSz="380985"/>
              <a:r>
                <a:rPr lang="en-US" sz="1333" b="1" dirty="0">
                  <a:solidFill>
                    <a:srgbClr val="F7981F"/>
                  </a:solidFill>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
        <p:nvSpPr>
          <p:cNvPr id="63" name="Footer Placeholder 62"/>
          <p:cNvSpPr>
            <a:spLocks noGrp="1"/>
          </p:cNvSpPr>
          <p:nvPr>
            <p:ph type="ftr" sz="quarter" idx="3"/>
          </p:nvPr>
        </p:nvSpPr>
        <p:spPr/>
        <p:txBody>
          <a:bodyPr/>
          <a:lstStyle/>
          <a:p>
            <a:r>
              <a:rPr lang="en-US"/>
              <a:t>© 2020 Amazon Web Services, Inc. or its Affiliates. All rights reserved.</a:t>
            </a:r>
            <a:endParaRPr lang="en-US" dirty="0"/>
          </a:p>
        </p:txBody>
      </p:sp>
      <p:sp>
        <p:nvSpPr>
          <p:cNvPr id="64" name="Slide Number Placeholder 63"/>
          <p:cNvSpPr>
            <a:spLocks noGrp="1"/>
          </p:cNvSpPr>
          <p:nvPr>
            <p:ph type="sldNum" sz="quarter" idx="12"/>
          </p:nvPr>
        </p:nvSpPr>
        <p:spPr/>
        <p:txBody>
          <a:bodyPr/>
          <a:lstStyle/>
          <a:p>
            <a:fld id="{B6A95138-A96E-2F42-A959-2EFD44FE4AB7}" type="slidenum">
              <a:rPr lang="en-US" smtClean="0"/>
              <a:t>31</a:t>
            </a:fld>
            <a:endParaRPr lang="en-US"/>
          </a:p>
        </p:txBody>
      </p:sp>
    </p:spTree>
    <p:extLst>
      <p:ext uri="{BB962C8B-B14F-4D97-AF65-F5344CB8AC3E}">
        <p14:creationId xmlns:p14="http://schemas.microsoft.com/office/powerpoint/2010/main" val="323009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Amazon Simple Storage Service (Amazon S3)</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3881672" y="1626362"/>
            <a:ext cx="7155678" cy="4781550"/>
          </a:xfrm>
        </p:spPr>
        <p:txBody>
          <a:bodyPr/>
          <a:lstStyle/>
          <a:p>
            <a:pPr>
              <a:lnSpc>
                <a:spcPct val="150000"/>
              </a:lnSpc>
            </a:pPr>
            <a:r>
              <a:rPr lang="en-US" sz="2333" dirty="0">
                <a:latin typeface="+mj-lt"/>
              </a:rPr>
              <a:t>Virtually unlimited capacity</a:t>
            </a:r>
          </a:p>
          <a:p>
            <a:pPr>
              <a:lnSpc>
                <a:spcPct val="150000"/>
              </a:lnSpc>
            </a:pPr>
            <a:r>
              <a:rPr lang="en-US" sz="2333" dirty="0">
                <a:latin typeface="+mj-lt"/>
              </a:rPr>
              <a:t>Regional Availability</a:t>
            </a:r>
          </a:p>
          <a:p>
            <a:pPr>
              <a:lnSpc>
                <a:spcPct val="150000"/>
              </a:lnSpc>
            </a:pPr>
            <a:r>
              <a:rPr lang="en-US" sz="2333" dirty="0">
                <a:latin typeface="+mj-lt"/>
              </a:rPr>
              <a:t>Highly Durable – 99.999999999%</a:t>
            </a:r>
          </a:p>
          <a:p>
            <a:pPr>
              <a:lnSpc>
                <a:spcPct val="150000"/>
              </a:lnSpc>
            </a:pPr>
            <a:r>
              <a:rPr lang="en-US" sz="2333" dirty="0">
                <a:latin typeface="+mj-lt"/>
              </a:rPr>
              <a:t>Storage classes &amp; Durability </a:t>
            </a:r>
          </a:p>
          <a:p>
            <a:pPr>
              <a:lnSpc>
                <a:spcPct val="150000"/>
              </a:lnSpc>
            </a:pPr>
            <a:r>
              <a:rPr lang="en-US" sz="2333" dirty="0">
                <a:latin typeface="+mj-lt"/>
              </a:rPr>
              <a:t>Encryption (data at rest) – SSE-S3, SSE-KMS, SSE-C </a:t>
            </a:r>
          </a:p>
          <a:p>
            <a:pPr>
              <a:lnSpc>
                <a:spcPct val="150000"/>
              </a:lnSpc>
            </a:pPr>
            <a:r>
              <a:rPr lang="en-US" sz="2333" dirty="0">
                <a:latin typeface="+mj-lt"/>
              </a:rPr>
              <a:t>Encryption (data in transit) – TLS </a:t>
            </a:r>
          </a:p>
          <a:p>
            <a:pPr>
              <a:lnSpc>
                <a:spcPct val="150000"/>
              </a:lnSpc>
            </a:pPr>
            <a:r>
              <a:rPr lang="en-US" sz="2333" dirty="0">
                <a:latin typeface="+mj-lt"/>
              </a:rPr>
              <a:t>Versioning for rapid data recovery</a:t>
            </a:r>
          </a:p>
        </p:txBody>
      </p:sp>
      <p:sp>
        <p:nvSpPr>
          <p:cNvPr id="6" name="TextBox 5">
            <a:extLst>
              <a:ext uri="{FF2B5EF4-FFF2-40B4-BE49-F238E27FC236}">
                <a16:creationId xmlns:a16="http://schemas.microsoft.com/office/drawing/2014/main" id="{8BEE06E2-8CBD-3F48-8B4F-C05F3077B353}"/>
              </a:ext>
            </a:extLst>
          </p:cNvPr>
          <p:cNvSpPr txBox="1"/>
          <p:nvPr/>
        </p:nvSpPr>
        <p:spPr>
          <a:xfrm>
            <a:off x="1248512" y="4680016"/>
            <a:ext cx="1649375" cy="372762"/>
          </a:xfrm>
          <a:prstGeom prst="rect">
            <a:avLst/>
          </a:prstGeom>
          <a:noFill/>
        </p:spPr>
        <p:txBody>
          <a:bodyPr wrap="square" lIns="0" tIns="0" rIns="0" bIns="0" rtlCol="0" anchor="t">
            <a:noAutofit/>
          </a:bodyPr>
          <a:lstStyle/>
          <a:p>
            <a:pPr algn="ctr"/>
            <a:r>
              <a:rPr lang="en-US" sz="2000" b="1" dirty="0"/>
              <a:t>Amazon S3</a:t>
            </a:r>
          </a:p>
        </p:txBody>
      </p:sp>
      <p:pic>
        <p:nvPicPr>
          <p:cNvPr id="7" name="Picture 6">
            <a:extLst>
              <a:ext uri="{FF2B5EF4-FFF2-40B4-BE49-F238E27FC236}">
                <a16:creationId xmlns:a16="http://schemas.microsoft.com/office/drawing/2014/main" id="{006EF066-495C-BD44-B128-6A4F11AEF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236" y="2766778"/>
            <a:ext cx="1441926" cy="1730310"/>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32</a:t>
            </a:fld>
            <a:endParaRPr lang="en-US"/>
          </a:p>
        </p:txBody>
      </p:sp>
    </p:spTree>
    <p:extLst>
      <p:ext uri="{BB962C8B-B14F-4D97-AF65-F5344CB8AC3E}">
        <p14:creationId xmlns:p14="http://schemas.microsoft.com/office/powerpoint/2010/main" val="3229462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1DAD12A2-6E7B-FC4B-BEA9-81A23FA6F0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0789" y="2335753"/>
            <a:ext cx="1695613" cy="1695613"/>
          </a:xfrm>
          <a:prstGeom prst="rect">
            <a:avLst/>
          </a:prstGeom>
        </p:spPr>
      </p:pic>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Amazon S3 Access Control</a:t>
            </a:r>
          </a:p>
        </p:txBody>
      </p:sp>
      <p:sp>
        <p:nvSpPr>
          <p:cNvPr id="10" name="Content Placeholder 2">
            <a:extLst>
              <a:ext uri="{FF2B5EF4-FFF2-40B4-BE49-F238E27FC236}">
                <a16:creationId xmlns:a16="http://schemas.microsoft.com/office/drawing/2014/main" id="{A1D2C1E2-02BC-D845-A4BE-3F8E09E6CEBF}"/>
              </a:ext>
            </a:extLst>
          </p:cNvPr>
          <p:cNvSpPr>
            <a:spLocks noGrp="1"/>
          </p:cNvSpPr>
          <p:nvPr>
            <p:ph idx="4294967295"/>
          </p:nvPr>
        </p:nvSpPr>
        <p:spPr>
          <a:xfrm>
            <a:off x="1437157" y="4699833"/>
            <a:ext cx="1703388" cy="633413"/>
          </a:xfrm>
        </p:spPr>
        <p:txBody>
          <a:bodyPr vert="horz" lIns="76200" tIns="38100" rIns="76200" bIns="38100" rtlCol="0">
            <a:normAutofit/>
          </a:bodyPr>
          <a:lstStyle/>
          <a:p>
            <a:pPr marL="0" indent="0" algn="ctr">
              <a:lnSpc>
                <a:spcPct val="100000"/>
              </a:lnSpc>
              <a:buSzPct val="90000"/>
              <a:buNone/>
            </a:pPr>
            <a:r>
              <a:rPr lang="en-US" sz="2000" b="1" dirty="0">
                <a:latin typeface="Amazon Ember Light" charset="0"/>
                <a:ea typeface="Amazon Ember Light" charset="0"/>
                <a:cs typeface="Amazon Ember Light" charset="0"/>
              </a:rPr>
              <a:t>Object ACLs</a:t>
            </a:r>
          </a:p>
        </p:txBody>
      </p:sp>
      <p:sp>
        <p:nvSpPr>
          <p:cNvPr id="8" name="Rectangle 7">
            <a:extLst>
              <a:ext uri="{FF2B5EF4-FFF2-40B4-BE49-F238E27FC236}">
                <a16:creationId xmlns:a16="http://schemas.microsoft.com/office/drawing/2014/main" id="{AFD0EB4B-524E-AE4C-9C41-ADEA9F9D052B}"/>
              </a:ext>
            </a:extLst>
          </p:cNvPr>
          <p:cNvSpPr/>
          <p:nvPr/>
        </p:nvSpPr>
        <p:spPr>
          <a:xfrm>
            <a:off x="1289190" y="2049835"/>
            <a:ext cx="1999323" cy="3067088"/>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9" name="Straight Connector 8">
            <a:extLst>
              <a:ext uri="{FF2B5EF4-FFF2-40B4-BE49-F238E27FC236}">
                <a16:creationId xmlns:a16="http://schemas.microsoft.com/office/drawing/2014/main" id="{B62CC541-1415-ED47-A58A-6392800F0576}"/>
              </a:ext>
            </a:extLst>
          </p:cNvPr>
          <p:cNvCxnSpPr>
            <a:cxnSpLocks/>
          </p:cNvCxnSpPr>
          <p:nvPr/>
        </p:nvCxnSpPr>
        <p:spPr>
          <a:xfrm>
            <a:off x="1476100" y="4117291"/>
            <a:ext cx="1602379" cy="0"/>
          </a:xfrm>
          <a:prstGeom prst="line">
            <a:avLst/>
          </a:prstGeom>
          <a:ln>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9495567-8D63-B94E-A653-0DC526780895}"/>
              </a:ext>
            </a:extLst>
          </p:cNvPr>
          <p:cNvSpPr/>
          <p:nvPr/>
        </p:nvSpPr>
        <p:spPr>
          <a:xfrm>
            <a:off x="3782437" y="2049835"/>
            <a:ext cx="1999323" cy="3067088"/>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2" name="Straight Connector 11">
            <a:extLst>
              <a:ext uri="{FF2B5EF4-FFF2-40B4-BE49-F238E27FC236}">
                <a16:creationId xmlns:a16="http://schemas.microsoft.com/office/drawing/2014/main" id="{2E8599EB-8E1C-1E49-BF7E-477CC37D034C}"/>
              </a:ext>
            </a:extLst>
          </p:cNvPr>
          <p:cNvCxnSpPr>
            <a:cxnSpLocks/>
          </p:cNvCxnSpPr>
          <p:nvPr/>
        </p:nvCxnSpPr>
        <p:spPr>
          <a:xfrm>
            <a:off x="3969347" y="4117290"/>
            <a:ext cx="1602379" cy="0"/>
          </a:xfrm>
          <a:prstGeom prst="line">
            <a:avLst/>
          </a:prstGeom>
          <a:ln>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C456CA96-19F1-5143-8E09-1993870E559F}"/>
              </a:ext>
            </a:extLst>
          </p:cNvPr>
          <p:cNvSpPr txBox="1">
            <a:spLocks/>
          </p:cNvSpPr>
          <p:nvPr/>
        </p:nvSpPr>
        <p:spPr>
          <a:xfrm>
            <a:off x="3905839" y="4694038"/>
            <a:ext cx="1703470" cy="906513"/>
          </a:xfrm>
          <a:prstGeom prst="rect">
            <a:avLst/>
          </a:prstGeom>
        </p:spPr>
        <p:txBody>
          <a:bodyPr vert="horz" lIns="76200" tIns="38100" rIns="76200" bIns="38100" rtlCol="0">
            <a:normAutofit/>
          </a:bodyPr>
          <a:lstStyle>
            <a:lvl1pPr marL="685800" indent="-457200" algn="l" defTabSz="914400" rtl="0" eaLnBrk="1" latinLnBrk="0" hangingPunct="1">
              <a:lnSpc>
                <a:spcPct val="90000"/>
              </a:lnSpc>
              <a:spcBef>
                <a:spcPts val="1000"/>
              </a:spcBef>
              <a:buSzPct val="90000"/>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57200" algn="l" defTabSz="914400" rtl="0" eaLnBrk="1" latinLnBrk="0" hangingPunct="1">
              <a:lnSpc>
                <a:spcPct val="90000"/>
              </a:lnSpc>
              <a:spcBef>
                <a:spcPts val="500"/>
              </a:spcBef>
              <a:buSzPct val="90000"/>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320040" algn="l" defTabSz="914400" rtl="0" eaLnBrk="1" latinLnBrk="0" hangingPunct="1">
              <a:lnSpc>
                <a:spcPct val="90000"/>
              </a:lnSpc>
              <a:spcBef>
                <a:spcPts val="500"/>
              </a:spcBef>
              <a:buSzPct val="90000"/>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2000" b="1" dirty="0"/>
              <a:t>Bucket ACLs</a:t>
            </a:r>
          </a:p>
        </p:txBody>
      </p:sp>
      <p:sp>
        <p:nvSpPr>
          <p:cNvPr id="17" name="Content Placeholder 2">
            <a:extLst>
              <a:ext uri="{FF2B5EF4-FFF2-40B4-BE49-F238E27FC236}">
                <a16:creationId xmlns:a16="http://schemas.microsoft.com/office/drawing/2014/main" id="{A133051B-75EA-6E48-A175-6776EE3260E5}"/>
              </a:ext>
            </a:extLst>
          </p:cNvPr>
          <p:cNvSpPr txBox="1">
            <a:spLocks/>
          </p:cNvSpPr>
          <p:nvPr/>
        </p:nvSpPr>
        <p:spPr>
          <a:xfrm>
            <a:off x="6375074" y="4694039"/>
            <a:ext cx="1862959" cy="376091"/>
          </a:xfrm>
          <a:prstGeom prst="rect">
            <a:avLst/>
          </a:prstGeom>
        </p:spPr>
        <p:txBody>
          <a:bodyPr vert="horz" lIns="76200" tIns="38100" rIns="76200" bIns="38100" rtlCol="0">
            <a:normAutofit lnSpcReduction="10000"/>
          </a:bodyPr>
          <a:lstStyle>
            <a:lvl1pPr marL="685800" indent="-457200" algn="l" defTabSz="914400" rtl="0" eaLnBrk="1" latinLnBrk="0" hangingPunct="1">
              <a:lnSpc>
                <a:spcPct val="90000"/>
              </a:lnSpc>
              <a:spcBef>
                <a:spcPts val="1000"/>
              </a:spcBef>
              <a:buSzPct val="90000"/>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57200" algn="l" defTabSz="914400" rtl="0" eaLnBrk="1" latinLnBrk="0" hangingPunct="1">
              <a:lnSpc>
                <a:spcPct val="90000"/>
              </a:lnSpc>
              <a:spcBef>
                <a:spcPts val="500"/>
              </a:spcBef>
              <a:buSzPct val="90000"/>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320040" algn="l" defTabSz="914400" rtl="0" eaLnBrk="1" latinLnBrk="0" hangingPunct="1">
              <a:lnSpc>
                <a:spcPct val="90000"/>
              </a:lnSpc>
              <a:spcBef>
                <a:spcPts val="500"/>
              </a:spcBef>
              <a:buSzPct val="90000"/>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2000" b="1" dirty="0"/>
              <a:t>Bucket Policies</a:t>
            </a:r>
          </a:p>
        </p:txBody>
      </p:sp>
      <p:grpSp>
        <p:nvGrpSpPr>
          <p:cNvPr id="18" name="Group 17">
            <a:extLst>
              <a:ext uri="{FF2B5EF4-FFF2-40B4-BE49-F238E27FC236}">
                <a16:creationId xmlns:a16="http://schemas.microsoft.com/office/drawing/2014/main" id="{03F7BBDE-0333-1049-9E07-B1A0F3D6B3B4}"/>
              </a:ext>
            </a:extLst>
          </p:cNvPr>
          <p:cNvGrpSpPr/>
          <p:nvPr/>
        </p:nvGrpSpPr>
        <p:grpSpPr>
          <a:xfrm>
            <a:off x="1598870" y="2685651"/>
            <a:ext cx="1354307" cy="869156"/>
            <a:chOff x="2250839" y="1786763"/>
            <a:chExt cx="1206171" cy="805316"/>
          </a:xfrm>
        </p:grpSpPr>
        <p:sp>
          <p:nvSpPr>
            <p:cNvPr id="19" name="Oval 18">
              <a:extLst>
                <a:ext uri="{FF2B5EF4-FFF2-40B4-BE49-F238E27FC236}">
                  <a16:creationId xmlns:a16="http://schemas.microsoft.com/office/drawing/2014/main" id="{E533E9B7-0C4A-894C-9358-69C048CC2D07}"/>
                </a:ext>
              </a:extLst>
            </p:cNvPr>
            <p:cNvSpPr/>
            <p:nvPr/>
          </p:nvSpPr>
          <p:spPr>
            <a:xfrm>
              <a:off x="2250839" y="2187632"/>
              <a:ext cx="404446" cy="404447"/>
            </a:xfrm>
            <a:prstGeom prst="ellipse">
              <a:avLst/>
            </a:prstGeom>
            <a:solidFill>
              <a:srgbClr val="E15243"/>
            </a:solidFill>
            <a:ln>
              <a:solidFill>
                <a:srgbClr val="E15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0" name="Rectangle 19">
              <a:extLst>
                <a:ext uri="{FF2B5EF4-FFF2-40B4-BE49-F238E27FC236}">
                  <a16:creationId xmlns:a16="http://schemas.microsoft.com/office/drawing/2014/main" id="{3D5E0FB7-1419-A042-B8B8-9C5E4D43CA2D}"/>
                </a:ext>
              </a:extLst>
            </p:cNvPr>
            <p:cNvSpPr/>
            <p:nvPr/>
          </p:nvSpPr>
          <p:spPr>
            <a:xfrm>
              <a:off x="2630533" y="1786763"/>
              <a:ext cx="404446" cy="404447"/>
            </a:xfrm>
            <a:prstGeom prst="rect">
              <a:avLst/>
            </a:prstGeom>
            <a:solidFill>
              <a:srgbClr val="E15243"/>
            </a:solidFill>
            <a:ln>
              <a:solidFill>
                <a:srgbClr val="E15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1" name="Triangle 20">
              <a:extLst>
                <a:ext uri="{FF2B5EF4-FFF2-40B4-BE49-F238E27FC236}">
                  <a16:creationId xmlns:a16="http://schemas.microsoft.com/office/drawing/2014/main" id="{0C85757E-39C0-BD4E-BE92-AF7BE3A6901B}"/>
                </a:ext>
              </a:extLst>
            </p:cNvPr>
            <p:cNvSpPr/>
            <p:nvPr/>
          </p:nvSpPr>
          <p:spPr>
            <a:xfrm>
              <a:off x="3034979" y="2008218"/>
              <a:ext cx="422031" cy="422030"/>
            </a:xfrm>
            <a:prstGeom prst="triangle">
              <a:avLst/>
            </a:prstGeom>
            <a:solidFill>
              <a:srgbClr val="E15243"/>
            </a:solidFill>
            <a:ln>
              <a:solidFill>
                <a:srgbClr val="E152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pic>
        <p:nvPicPr>
          <p:cNvPr id="22" name="Picture 21">
            <a:extLst>
              <a:ext uri="{FF2B5EF4-FFF2-40B4-BE49-F238E27FC236}">
                <a16:creationId xmlns:a16="http://schemas.microsoft.com/office/drawing/2014/main" id="{15A765EB-905A-A44D-8A5F-BDB6C4E066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8025" y="2685650"/>
            <a:ext cx="964375" cy="1000092"/>
          </a:xfrm>
          <a:prstGeom prst="rect">
            <a:avLst/>
          </a:prstGeom>
        </p:spPr>
      </p:pic>
      <p:pic>
        <p:nvPicPr>
          <p:cNvPr id="23" name="Picture 22">
            <a:extLst>
              <a:ext uri="{FF2B5EF4-FFF2-40B4-BE49-F238E27FC236}">
                <a16:creationId xmlns:a16="http://schemas.microsoft.com/office/drawing/2014/main" id="{EC627694-53C4-F848-97D2-8102590960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5927" y="2683513"/>
            <a:ext cx="964375" cy="1000092"/>
          </a:xfrm>
          <a:prstGeom prst="rect">
            <a:avLst/>
          </a:prstGeom>
        </p:spPr>
      </p:pic>
      <p:pic>
        <p:nvPicPr>
          <p:cNvPr id="24" name="Picture 23">
            <a:extLst>
              <a:ext uri="{FF2B5EF4-FFF2-40B4-BE49-F238E27FC236}">
                <a16:creationId xmlns:a16="http://schemas.microsoft.com/office/drawing/2014/main" id="{0675FBD3-7CEA-174C-9BC8-2714474D7150}"/>
              </a:ext>
            </a:extLst>
          </p:cNvPr>
          <p:cNvPicPr>
            <a:picLocks noChangeAspect="1"/>
          </p:cNvPicPr>
          <p:nvPr/>
        </p:nvPicPr>
        <p:blipFill rotWithShape="1">
          <a:blip r:embed="rId8"/>
          <a:srcRect l="12116" t="11492" r="60268" b="17363"/>
          <a:stretch/>
        </p:blipFill>
        <p:spPr>
          <a:xfrm>
            <a:off x="4824075" y="3124885"/>
            <a:ext cx="555288" cy="727006"/>
          </a:xfrm>
          <a:prstGeom prst="rect">
            <a:avLst/>
          </a:prstGeom>
        </p:spPr>
      </p:pic>
      <p:pic>
        <p:nvPicPr>
          <p:cNvPr id="25" name="Picture 24">
            <a:extLst>
              <a:ext uri="{FF2B5EF4-FFF2-40B4-BE49-F238E27FC236}">
                <a16:creationId xmlns:a16="http://schemas.microsoft.com/office/drawing/2014/main" id="{4935A48B-D93E-B941-BDF9-C938405D941D}"/>
              </a:ext>
            </a:extLst>
          </p:cNvPr>
          <p:cNvPicPr>
            <a:picLocks noChangeAspect="1"/>
          </p:cNvPicPr>
          <p:nvPr/>
        </p:nvPicPr>
        <p:blipFill rotWithShape="1">
          <a:blip r:embed="rId8"/>
          <a:srcRect l="60102" t="13983" r="12282" b="14872"/>
          <a:stretch/>
        </p:blipFill>
        <p:spPr>
          <a:xfrm>
            <a:off x="7300885" y="3124885"/>
            <a:ext cx="555288" cy="727006"/>
          </a:xfrm>
          <a:prstGeom prst="rect">
            <a:avLst/>
          </a:prstGeom>
        </p:spPr>
      </p:pic>
      <p:sp>
        <p:nvSpPr>
          <p:cNvPr id="26" name="Rectangle 25">
            <a:extLst>
              <a:ext uri="{FF2B5EF4-FFF2-40B4-BE49-F238E27FC236}">
                <a16:creationId xmlns:a16="http://schemas.microsoft.com/office/drawing/2014/main" id="{402E0A75-27EE-DD43-A637-FDC965538F4F}"/>
              </a:ext>
            </a:extLst>
          </p:cNvPr>
          <p:cNvSpPr/>
          <p:nvPr/>
        </p:nvSpPr>
        <p:spPr>
          <a:xfrm>
            <a:off x="8768934" y="2049835"/>
            <a:ext cx="1999323" cy="3067088"/>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27" name="Straight Connector 26">
            <a:extLst>
              <a:ext uri="{FF2B5EF4-FFF2-40B4-BE49-F238E27FC236}">
                <a16:creationId xmlns:a16="http://schemas.microsoft.com/office/drawing/2014/main" id="{F7B3C987-F115-7B4F-BF0F-01CB2E814A1B}"/>
              </a:ext>
            </a:extLst>
          </p:cNvPr>
          <p:cNvCxnSpPr>
            <a:cxnSpLocks/>
          </p:cNvCxnSpPr>
          <p:nvPr/>
        </p:nvCxnSpPr>
        <p:spPr>
          <a:xfrm>
            <a:off x="8955844" y="4117291"/>
            <a:ext cx="1602379" cy="0"/>
          </a:xfrm>
          <a:prstGeom prst="line">
            <a:avLst/>
          </a:prstGeom>
          <a:ln>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54B52D6-B930-334E-AFA3-06EE6E4E9E3A}"/>
              </a:ext>
            </a:extLst>
          </p:cNvPr>
          <p:cNvSpPr txBox="1">
            <a:spLocks/>
          </p:cNvSpPr>
          <p:nvPr/>
        </p:nvSpPr>
        <p:spPr>
          <a:xfrm>
            <a:off x="8905298" y="4695565"/>
            <a:ext cx="1703470" cy="634010"/>
          </a:xfrm>
          <a:prstGeom prst="rect">
            <a:avLst/>
          </a:prstGeom>
        </p:spPr>
        <p:txBody>
          <a:bodyPr vert="horz" lIns="76200" tIns="38100" rIns="76200" bIns="38100" rtlCol="0">
            <a:normAutofit/>
          </a:bodyPr>
          <a:lstStyle>
            <a:lvl1pPr marL="685800" indent="-457200" algn="l" defTabSz="914400" rtl="0" eaLnBrk="1" latinLnBrk="0" hangingPunct="1">
              <a:lnSpc>
                <a:spcPct val="90000"/>
              </a:lnSpc>
              <a:spcBef>
                <a:spcPts val="1000"/>
              </a:spcBef>
              <a:buSzPct val="90000"/>
              <a:buFontTx/>
              <a:buBlip>
                <a:blip r:embed="rId5"/>
              </a:buBlip>
              <a:defRPr sz="2800" b="0" i="0" kern="1200">
                <a:solidFill>
                  <a:schemeClr val="tx1"/>
                </a:solidFill>
                <a:latin typeface="Amazon Ember Light" charset="0"/>
                <a:ea typeface="Amazon Ember Light" charset="0"/>
                <a:cs typeface="Amazon Ember Light" charset="0"/>
              </a:defRPr>
            </a:lvl1pPr>
            <a:lvl2pPr marL="1143000" indent="-457200" algn="l" defTabSz="914400" rtl="0" eaLnBrk="1" latinLnBrk="0" hangingPunct="1">
              <a:lnSpc>
                <a:spcPct val="90000"/>
              </a:lnSpc>
              <a:spcBef>
                <a:spcPts val="500"/>
              </a:spcBef>
              <a:buSzPct val="90000"/>
              <a:buFontTx/>
              <a:buBlip>
                <a:blip r:embed="rId5"/>
              </a:buBlip>
              <a:defRPr sz="2400" b="0" i="0" kern="1200">
                <a:solidFill>
                  <a:schemeClr val="tx1"/>
                </a:solidFill>
                <a:latin typeface="Amazon Ember Light" charset="0"/>
                <a:ea typeface="Amazon Ember Light" charset="0"/>
                <a:cs typeface="Amazon Ember Light" charset="0"/>
              </a:defRPr>
            </a:lvl2pPr>
            <a:lvl3pPr marL="1143000" indent="-320040" algn="l" defTabSz="914400" rtl="0" eaLnBrk="1" latinLnBrk="0" hangingPunct="1">
              <a:lnSpc>
                <a:spcPct val="90000"/>
              </a:lnSpc>
              <a:spcBef>
                <a:spcPts val="500"/>
              </a:spcBef>
              <a:buSzPct val="90000"/>
              <a:buFontTx/>
              <a:buBlip>
                <a:blip r:embed="rId5"/>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6"/>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None/>
            </a:pPr>
            <a:r>
              <a:rPr lang="en-US" sz="2000" b="1" dirty="0"/>
              <a:t>IAM Policies</a:t>
            </a:r>
          </a:p>
        </p:txBody>
      </p:sp>
      <p:pic>
        <p:nvPicPr>
          <p:cNvPr id="31" name="Picture 30">
            <a:extLst>
              <a:ext uri="{FF2B5EF4-FFF2-40B4-BE49-F238E27FC236}">
                <a16:creationId xmlns:a16="http://schemas.microsoft.com/office/drawing/2014/main" id="{E48CB419-8128-3546-B00A-EA6782AA6E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25144" y="3035768"/>
            <a:ext cx="428153" cy="811238"/>
          </a:xfrm>
          <a:prstGeom prst="rect">
            <a:avLst/>
          </a:prstGeom>
        </p:spPr>
      </p:pic>
      <p:sp>
        <p:nvSpPr>
          <p:cNvPr id="30" name="Rectangle 29">
            <a:extLst>
              <a:ext uri="{FF2B5EF4-FFF2-40B4-BE49-F238E27FC236}">
                <a16:creationId xmlns:a16="http://schemas.microsoft.com/office/drawing/2014/main" id="{82734C8A-7A73-3649-957E-EDECCD416CF2}"/>
              </a:ext>
            </a:extLst>
          </p:cNvPr>
          <p:cNvSpPr/>
          <p:nvPr/>
        </p:nvSpPr>
        <p:spPr>
          <a:xfrm>
            <a:off x="6275684" y="2049835"/>
            <a:ext cx="1999323" cy="3067088"/>
          </a:xfrm>
          <a:prstGeom prst="rect">
            <a:avLst/>
          </a:prstGeom>
          <a:noFill/>
          <a:ln>
            <a:solidFill>
              <a:schemeClr val="accent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32" name="Straight Connector 31">
            <a:extLst>
              <a:ext uri="{FF2B5EF4-FFF2-40B4-BE49-F238E27FC236}">
                <a16:creationId xmlns:a16="http://schemas.microsoft.com/office/drawing/2014/main" id="{9A8EC128-858A-654E-B58B-13734D82F99E}"/>
              </a:ext>
            </a:extLst>
          </p:cNvPr>
          <p:cNvCxnSpPr>
            <a:cxnSpLocks/>
          </p:cNvCxnSpPr>
          <p:nvPr/>
        </p:nvCxnSpPr>
        <p:spPr>
          <a:xfrm>
            <a:off x="6458238" y="4124768"/>
            <a:ext cx="1602379" cy="0"/>
          </a:xfrm>
          <a:prstGeom prst="line">
            <a:avLst/>
          </a:prstGeom>
          <a:ln>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33</a:t>
            </a:fld>
            <a:endParaRPr lang="en-US"/>
          </a:p>
        </p:txBody>
      </p:sp>
    </p:spTree>
    <p:extLst>
      <p:ext uri="{BB962C8B-B14F-4D97-AF65-F5344CB8AC3E}">
        <p14:creationId xmlns:p14="http://schemas.microsoft.com/office/powerpoint/2010/main" val="3603988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Amazon Glacier</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4258193" y="1602889"/>
            <a:ext cx="6198248" cy="4135924"/>
          </a:xfrm>
        </p:spPr>
        <p:txBody>
          <a:bodyPr>
            <a:normAutofit fontScale="92500" lnSpcReduction="20000"/>
          </a:bodyPr>
          <a:lstStyle/>
          <a:p>
            <a:pPr>
              <a:lnSpc>
                <a:spcPct val="150000"/>
              </a:lnSpc>
            </a:pPr>
            <a:r>
              <a:rPr lang="en-US" sz="2333" dirty="0">
                <a:latin typeface="+mj-lt"/>
              </a:rPr>
              <a:t>Data backup and archive storage</a:t>
            </a:r>
          </a:p>
          <a:p>
            <a:pPr>
              <a:lnSpc>
                <a:spcPct val="150000"/>
              </a:lnSpc>
            </a:pPr>
            <a:r>
              <a:rPr lang="en-US" sz="2333" dirty="0">
                <a:latin typeface="+mj-lt"/>
              </a:rPr>
              <a:t>Vaults and archives</a:t>
            </a:r>
          </a:p>
          <a:p>
            <a:pPr>
              <a:lnSpc>
                <a:spcPct val="150000"/>
              </a:lnSpc>
            </a:pPr>
            <a:r>
              <a:rPr lang="en-US" sz="2333" dirty="0">
                <a:latin typeface="+mj-lt"/>
              </a:rPr>
              <a:t>Retrievals – expedited, standard, bulk</a:t>
            </a:r>
          </a:p>
          <a:p>
            <a:pPr>
              <a:lnSpc>
                <a:spcPct val="150000"/>
              </a:lnSpc>
            </a:pPr>
            <a:r>
              <a:rPr lang="en-US" sz="2333" dirty="0">
                <a:latin typeface="+mj-lt"/>
              </a:rPr>
              <a:t>Encryption</a:t>
            </a:r>
          </a:p>
          <a:p>
            <a:pPr>
              <a:lnSpc>
                <a:spcPct val="150000"/>
              </a:lnSpc>
            </a:pPr>
            <a:r>
              <a:rPr lang="en-US" sz="2333" dirty="0">
                <a:latin typeface="+mj-lt"/>
              </a:rPr>
              <a:t>Amazon S3 object lifecycle policy</a:t>
            </a:r>
          </a:p>
          <a:p>
            <a:pPr>
              <a:lnSpc>
                <a:spcPct val="150000"/>
              </a:lnSpc>
            </a:pPr>
            <a:r>
              <a:rPr lang="en-US" sz="2333" dirty="0">
                <a:latin typeface="+mj-lt"/>
              </a:rPr>
              <a:t>Regionally availability</a:t>
            </a:r>
          </a:p>
          <a:p>
            <a:pPr>
              <a:lnSpc>
                <a:spcPct val="150000"/>
              </a:lnSpc>
            </a:pPr>
            <a:r>
              <a:rPr lang="en-US" sz="2333" dirty="0">
                <a:latin typeface="+mj-lt"/>
              </a:rPr>
              <a:t>Highly durable – 99.999999999%</a:t>
            </a:r>
            <a:endParaRPr lang="en-US" dirty="0">
              <a:latin typeface="+mj-lt"/>
            </a:endParaRPr>
          </a:p>
        </p:txBody>
      </p:sp>
      <p:sp>
        <p:nvSpPr>
          <p:cNvPr id="6" name="TextBox 5">
            <a:extLst>
              <a:ext uri="{FF2B5EF4-FFF2-40B4-BE49-F238E27FC236}">
                <a16:creationId xmlns:a16="http://schemas.microsoft.com/office/drawing/2014/main" id="{8BEE06E2-8CBD-3F48-8B4F-C05F3077B353}"/>
              </a:ext>
            </a:extLst>
          </p:cNvPr>
          <p:cNvSpPr txBox="1"/>
          <p:nvPr/>
        </p:nvSpPr>
        <p:spPr>
          <a:xfrm>
            <a:off x="1436229" y="4489028"/>
            <a:ext cx="1649375" cy="372762"/>
          </a:xfrm>
          <a:prstGeom prst="rect">
            <a:avLst/>
          </a:prstGeom>
          <a:noFill/>
        </p:spPr>
        <p:txBody>
          <a:bodyPr wrap="square" lIns="0" tIns="0" rIns="0" bIns="0" rtlCol="0" anchor="t">
            <a:noAutofit/>
          </a:bodyPr>
          <a:lstStyle/>
          <a:p>
            <a:pPr algn="ctr"/>
            <a:r>
              <a:rPr lang="en-US" sz="2000" b="1" dirty="0"/>
              <a:t>Amazon Glacier</a:t>
            </a:r>
          </a:p>
        </p:txBody>
      </p:sp>
      <p:pic>
        <p:nvPicPr>
          <p:cNvPr id="8" name="Picture 7">
            <a:extLst>
              <a:ext uri="{FF2B5EF4-FFF2-40B4-BE49-F238E27FC236}">
                <a16:creationId xmlns:a16="http://schemas.microsoft.com/office/drawing/2014/main" id="{92F2BBBE-6691-2E49-B25B-5E9A8A8DB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596" y="2485746"/>
            <a:ext cx="1433641" cy="1720368"/>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34</a:t>
            </a:fld>
            <a:endParaRPr lang="en-US"/>
          </a:p>
        </p:txBody>
      </p:sp>
    </p:spTree>
    <p:extLst>
      <p:ext uri="{BB962C8B-B14F-4D97-AF65-F5344CB8AC3E}">
        <p14:creationId xmlns:p14="http://schemas.microsoft.com/office/powerpoint/2010/main" val="1701365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Where to Fill Your Gaps</a:t>
            </a:r>
          </a:p>
        </p:txBody>
      </p:sp>
      <p:sp>
        <p:nvSpPr>
          <p:cNvPr id="12" name="Rectangle 11">
            <a:extLst>
              <a:ext uri="{FF2B5EF4-FFF2-40B4-BE49-F238E27FC236}">
                <a16:creationId xmlns:a16="http://schemas.microsoft.com/office/drawing/2014/main" id="{39DFF8DC-B33E-0B4A-9B31-D7DE180FA457}"/>
              </a:ext>
            </a:extLst>
          </p:cNvPr>
          <p:cNvSpPr/>
          <p:nvPr/>
        </p:nvSpPr>
        <p:spPr>
          <a:xfrm>
            <a:off x="3583526" y="1487632"/>
            <a:ext cx="8431267" cy="2872068"/>
          </a:xfrm>
          <a:prstGeom prst="rect">
            <a:avLst/>
          </a:prstGeom>
        </p:spPr>
        <p:txBody>
          <a:bodyPr wrap="square" lIns="0" tIns="0" rIns="0" bIns="0" anchor="ctr">
            <a:spAutoFit/>
          </a:bodyPr>
          <a:lstStyle/>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Amazon Glacier Documentation</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333" dirty="0">
                <a:latin typeface="Amazon Ember Light" panose="020B0403020204020204" pitchFamily="34" charset="0"/>
                <a:ea typeface="Amazon Ember Light" panose="020B0403020204020204" pitchFamily="34" charset="0"/>
                <a:cs typeface="Amazon Ember Light" panose="020B0403020204020204" pitchFamily="34" charset="0"/>
              </a:rPr>
              <a:t>FAQs –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Amazon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EFS</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Amazon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rPr>
              <a:t>S3</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Amazon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extLst>
                    <a:ext uri="{A12FA001-AC4F-418D-AE19-62706E023703}">
                      <ahyp:hlinkClr xmlns:ahyp="http://schemas.microsoft.com/office/drawing/2018/hyperlinkcolor" val="tx"/>
                    </a:ext>
                  </a:extLst>
                </a:hlinkClick>
              </a:rPr>
              <a:t>Glacier</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Amazon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rPr>
              <a:t>CloudFront</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9">
                  <a:extLst>
                    <a:ext uri="{A12FA001-AC4F-418D-AE19-62706E023703}">
                      <ahyp:hlinkClr xmlns:ahyp="http://schemas.microsoft.com/office/drawing/2018/hyperlinkcolor" val="tx"/>
                    </a:ext>
                  </a:extLst>
                </a:hlinkClick>
              </a:rPr>
              <a:t>SPL Lab - Introduction to Amazon Simple Storage Service</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10">
                <a:extLst>
                  <a:ext uri="{A12FA001-AC4F-418D-AE19-62706E023703}">
                    <ahyp:hlinkClr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11">
                  <a:extLst>
                    <a:ext uri="{A12FA001-AC4F-418D-AE19-62706E023703}">
                      <ahyp:hlinkClr xmlns:ahyp="http://schemas.microsoft.com/office/drawing/2018/hyperlinkcolor" val="tx"/>
                    </a:ext>
                  </a:extLst>
                </a:hlinkClick>
              </a:rPr>
              <a:t>SPL Lab - Introduction to Amazon Elastic File System</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3" name="Straight Connector 12">
            <a:extLst>
              <a:ext uri="{FF2B5EF4-FFF2-40B4-BE49-F238E27FC236}">
                <a16:creationId xmlns:a16="http://schemas.microsoft.com/office/drawing/2014/main" id="{1753DABC-09E7-DF4F-8E22-E2E18022EA71}"/>
              </a:ext>
            </a:extLst>
          </p:cNvPr>
          <p:cNvCxnSpPr>
            <a:cxnSpLocks/>
          </p:cNvCxnSpPr>
          <p:nvPr/>
        </p:nvCxnSpPr>
        <p:spPr>
          <a:xfrm>
            <a:off x="3605061" y="2048638"/>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1DAADB-04F2-2045-8F9D-C59C0C33EC3F}"/>
              </a:ext>
            </a:extLst>
          </p:cNvPr>
          <p:cNvCxnSpPr>
            <a:cxnSpLocks/>
          </p:cNvCxnSpPr>
          <p:nvPr/>
        </p:nvCxnSpPr>
        <p:spPr>
          <a:xfrm>
            <a:off x="3601247" y="3118006"/>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5118A4-9744-6D42-83C5-2EA1A845810E}"/>
              </a:ext>
            </a:extLst>
          </p:cNvPr>
          <p:cNvCxnSpPr>
            <a:cxnSpLocks/>
          </p:cNvCxnSpPr>
          <p:nvPr/>
        </p:nvCxnSpPr>
        <p:spPr>
          <a:xfrm>
            <a:off x="3605061" y="3852730"/>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FA3884-AFE6-E349-B380-B5963B332D21}"/>
              </a:ext>
            </a:extLst>
          </p:cNvPr>
          <p:cNvPicPr>
            <a:picLocks noChangeAspect="1"/>
          </p:cNvPicPr>
          <p:nvPr/>
        </p:nvPicPr>
        <p:blipFill rotWithShape="1">
          <a:blip r:embed="rId12"/>
          <a:srcRect l="7006" t="10170" r="7400" b="6296"/>
          <a:stretch/>
        </p:blipFill>
        <p:spPr>
          <a:xfrm>
            <a:off x="21619" y="3713438"/>
            <a:ext cx="4975684" cy="2231090"/>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35</a:t>
            </a:fld>
            <a:endParaRPr lang="en-US"/>
          </a:p>
        </p:txBody>
      </p:sp>
    </p:spTree>
    <p:extLst>
      <p:ext uri="{BB962C8B-B14F-4D97-AF65-F5344CB8AC3E}">
        <p14:creationId xmlns:p14="http://schemas.microsoft.com/office/powerpoint/2010/main" val="1932518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Determine How To Design High Availability and/or Fault Tolerant Solutions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149843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ABCF82-AC5A-469B-A4BD-97B467E4AE18}"/>
              </a:ext>
            </a:extLst>
          </p:cNvPr>
          <p:cNvSpPr>
            <a:spLocks noGrp="1"/>
          </p:cNvSpPr>
          <p:nvPr>
            <p:ph type="title"/>
          </p:nvPr>
        </p:nvSpPr>
        <p:spPr>
          <a:xfrm>
            <a:off x="419100" y="1746295"/>
            <a:ext cx="11353800" cy="3416300"/>
          </a:xfrm>
        </p:spPr>
        <p:txBody>
          <a:bodyPr/>
          <a:lstStyle/>
          <a:p>
            <a:pPr algn="ctr"/>
            <a:r>
              <a:rPr lang="en-US" sz="5500" dirty="0"/>
              <a:t>“EVERYTHING</a:t>
            </a:r>
            <a:br>
              <a:rPr lang="en-US" sz="5500" dirty="0"/>
            </a:br>
            <a:r>
              <a:rPr lang="en-US" sz="9583" b="1" dirty="0"/>
              <a:t>FAILS,</a:t>
            </a:r>
            <a:br>
              <a:rPr lang="en-US" sz="9583" b="1" dirty="0"/>
            </a:br>
            <a:r>
              <a:rPr lang="en-US" sz="5500" dirty="0"/>
              <a:t>ALL THE TIME.”</a:t>
            </a:r>
          </a:p>
        </p:txBody>
      </p:sp>
      <p:sp>
        <p:nvSpPr>
          <p:cNvPr id="13" name="Text Placeholder 12">
            <a:extLst>
              <a:ext uri="{FF2B5EF4-FFF2-40B4-BE49-F238E27FC236}">
                <a16:creationId xmlns:a16="http://schemas.microsoft.com/office/drawing/2014/main" id="{E5C4BD4F-7A22-4004-9713-E2CB781A6944}"/>
              </a:ext>
            </a:extLst>
          </p:cNvPr>
          <p:cNvSpPr>
            <a:spLocks noGrp="1"/>
          </p:cNvSpPr>
          <p:nvPr>
            <p:ph type="body" sz="quarter" idx="10"/>
          </p:nvPr>
        </p:nvSpPr>
        <p:spPr>
          <a:xfrm>
            <a:off x="7710854" y="4826184"/>
            <a:ext cx="3121269" cy="672821"/>
          </a:xfrm>
        </p:spPr>
        <p:txBody>
          <a:bodyPr/>
          <a:lstStyle/>
          <a:p>
            <a:pPr lvl="0"/>
            <a:r>
              <a:rPr lang="en-US" dirty="0"/>
              <a:t>Werner Vogels</a:t>
            </a:r>
            <a:br>
              <a:rPr lang="en-US" dirty="0"/>
            </a:br>
            <a:r>
              <a:rPr lang="en-US" dirty="0"/>
              <a:t>   CTO, Amazon.com</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Tree>
    <p:extLst>
      <p:ext uri="{BB962C8B-B14F-4D97-AF65-F5344CB8AC3E}">
        <p14:creationId xmlns:p14="http://schemas.microsoft.com/office/powerpoint/2010/main" val="3232768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Fault Tolerance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4294967295"/>
          </p:nvPr>
        </p:nvSpPr>
        <p:spPr>
          <a:xfrm>
            <a:off x="419100" y="1397956"/>
            <a:ext cx="11233150" cy="805494"/>
          </a:xfrm>
        </p:spPr>
        <p:txBody>
          <a:bodyPr>
            <a:noAutofit/>
          </a:bodyPr>
          <a:lstStyle/>
          <a:p>
            <a:pPr marL="0" indent="0">
              <a:lnSpc>
                <a:spcPct val="100000"/>
              </a:lnSpc>
              <a:spcAft>
                <a:spcPts val="500"/>
              </a:spcAft>
              <a:buNone/>
            </a:pPr>
            <a:r>
              <a:rPr lang="en-US" dirty="0">
                <a:latin typeface="+mj-lt"/>
                <a:sym typeface="Wingdings" panose="05000000000000000000" pitchFamily="2" charset="2"/>
              </a:rPr>
              <a:t>The more loosely coupled your system, the easier it scales, the more fault-tolerant it can be.</a:t>
            </a:r>
          </a:p>
        </p:txBody>
      </p:sp>
      <p:grpSp>
        <p:nvGrpSpPr>
          <p:cNvPr id="5" name="Group 4">
            <a:extLst>
              <a:ext uri="{FF2B5EF4-FFF2-40B4-BE49-F238E27FC236}">
                <a16:creationId xmlns:a16="http://schemas.microsoft.com/office/drawing/2014/main" id="{08DECBE7-8EDE-A14C-A958-B037A1289D50}"/>
              </a:ext>
            </a:extLst>
          </p:cNvPr>
          <p:cNvGrpSpPr/>
          <p:nvPr/>
        </p:nvGrpSpPr>
        <p:grpSpPr>
          <a:xfrm>
            <a:off x="1837228" y="2995424"/>
            <a:ext cx="8689005" cy="2508461"/>
            <a:chOff x="1651780" y="2785345"/>
            <a:chExt cx="9387863" cy="2606501"/>
          </a:xfrm>
        </p:grpSpPr>
        <p:sp>
          <p:nvSpPr>
            <p:cNvPr id="6" name="Rectangle 5">
              <a:extLst>
                <a:ext uri="{FF2B5EF4-FFF2-40B4-BE49-F238E27FC236}">
                  <a16:creationId xmlns:a16="http://schemas.microsoft.com/office/drawing/2014/main" id="{88B25CE1-D373-8241-998B-AFAB43D92C42}"/>
                </a:ext>
              </a:extLst>
            </p:cNvPr>
            <p:cNvSpPr/>
            <p:nvPr/>
          </p:nvSpPr>
          <p:spPr>
            <a:xfrm>
              <a:off x="1651780" y="3311142"/>
              <a:ext cx="3101479" cy="636827"/>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CEA74743-DD6E-564C-8D4A-EC38756846D4}"/>
                </a:ext>
              </a:extLst>
            </p:cNvPr>
            <p:cNvSpPr/>
            <p:nvPr/>
          </p:nvSpPr>
          <p:spPr>
            <a:xfrm>
              <a:off x="1651780" y="4766532"/>
              <a:ext cx="3101479" cy="615791"/>
            </a:xfrm>
            <a:prstGeom prst="rect">
              <a:avLst/>
            </a:prstGeom>
            <a:solidFill>
              <a:schemeClr val="tx2">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descr="EC2-Instance.png">
              <a:extLst>
                <a:ext uri="{FF2B5EF4-FFF2-40B4-BE49-F238E27FC236}">
                  <a16:creationId xmlns:a16="http://schemas.microsoft.com/office/drawing/2014/main" id="{DBC690AB-0715-F646-84BD-925E7E4008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7762" y="3400687"/>
              <a:ext cx="567927" cy="495352"/>
            </a:xfrm>
            <a:prstGeom prst="rect">
              <a:avLst/>
            </a:prstGeom>
          </p:spPr>
        </p:pic>
        <p:pic>
          <p:nvPicPr>
            <p:cNvPr id="9" name="Picture 8" descr="EC2-Instance.png">
              <a:extLst>
                <a:ext uri="{FF2B5EF4-FFF2-40B4-BE49-F238E27FC236}">
                  <a16:creationId xmlns:a16="http://schemas.microsoft.com/office/drawing/2014/main" id="{6AAF5FD0-7D91-BB4B-9E8E-32385462D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434" y="3400687"/>
              <a:ext cx="567927" cy="495352"/>
            </a:xfrm>
            <a:prstGeom prst="rect">
              <a:avLst/>
            </a:prstGeom>
          </p:spPr>
        </p:pic>
        <p:pic>
          <p:nvPicPr>
            <p:cNvPr id="10" name="Picture 9" descr="EC2-Instance.png">
              <a:extLst>
                <a:ext uri="{FF2B5EF4-FFF2-40B4-BE49-F238E27FC236}">
                  <a16:creationId xmlns:a16="http://schemas.microsoft.com/office/drawing/2014/main" id="{73142C23-B59D-A54A-901C-13B353120E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108" y="3400687"/>
              <a:ext cx="567927" cy="495352"/>
            </a:xfrm>
            <a:prstGeom prst="rect">
              <a:avLst/>
            </a:prstGeom>
          </p:spPr>
        </p:pic>
        <p:pic>
          <p:nvPicPr>
            <p:cNvPr id="11" name="Picture 10" descr="EC2-Instance.png">
              <a:extLst>
                <a:ext uri="{FF2B5EF4-FFF2-40B4-BE49-F238E27FC236}">
                  <a16:creationId xmlns:a16="http://schemas.microsoft.com/office/drawing/2014/main" id="{A5698537-2FE6-8043-BF6A-41280DC64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7762" y="4844426"/>
              <a:ext cx="567927" cy="495352"/>
            </a:xfrm>
            <a:prstGeom prst="rect">
              <a:avLst/>
            </a:prstGeom>
          </p:spPr>
        </p:pic>
        <p:pic>
          <p:nvPicPr>
            <p:cNvPr id="12" name="Picture 11" descr="EC2-Instance.png">
              <a:extLst>
                <a:ext uri="{FF2B5EF4-FFF2-40B4-BE49-F238E27FC236}">
                  <a16:creationId xmlns:a16="http://schemas.microsoft.com/office/drawing/2014/main" id="{7714CBD2-3A80-CB4D-8B75-0C9B175F6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434" y="4844426"/>
              <a:ext cx="567927" cy="495352"/>
            </a:xfrm>
            <a:prstGeom prst="rect">
              <a:avLst/>
            </a:prstGeom>
          </p:spPr>
        </p:pic>
        <p:pic>
          <p:nvPicPr>
            <p:cNvPr id="13" name="Picture 12" descr="EC2-Instance.png">
              <a:extLst>
                <a:ext uri="{FF2B5EF4-FFF2-40B4-BE49-F238E27FC236}">
                  <a16:creationId xmlns:a16="http://schemas.microsoft.com/office/drawing/2014/main" id="{186B6D56-44D5-E547-9CE9-2A5F67F65E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108" y="4844426"/>
              <a:ext cx="567927" cy="495352"/>
            </a:xfrm>
            <a:prstGeom prst="rect">
              <a:avLst/>
            </a:prstGeom>
          </p:spPr>
        </p:pic>
        <p:sp>
          <p:nvSpPr>
            <p:cNvPr id="14" name="TextBox 61">
              <a:extLst>
                <a:ext uri="{FF2B5EF4-FFF2-40B4-BE49-F238E27FC236}">
                  <a16:creationId xmlns:a16="http://schemas.microsoft.com/office/drawing/2014/main" id="{731104FB-F854-4248-866E-F034BF5B906D}"/>
                </a:ext>
              </a:extLst>
            </p:cNvPr>
            <p:cNvSpPr txBox="1"/>
            <p:nvPr/>
          </p:nvSpPr>
          <p:spPr>
            <a:xfrm>
              <a:off x="3622340" y="3344849"/>
              <a:ext cx="1088224" cy="629084"/>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67"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15" name="TextBox 62">
              <a:extLst>
                <a:ext uri="{FF2B5EF4-FFF2-40B4-BE49-F238E27FC236}">
                  <a16:creationId xmlns:a16="http://schemas.microsoft.com/office/drawing/2014/main" id="{E9848579-6069-4A48-B5C2-EAA6F9DBD5B7}"/>
                </a:ext>
              </a:extLst>
            </p:cNvPr>
            <p:cNvSpPr txBox="1"/>
            <p:nvPr/>
          </p:nvSpPr>
          <p:spPr>
            <a:xfrm>
              <a:off x="3622340" y="4759614"/>
              <a:ext cx="1088224" cy="629084"/>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67"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16" name="Straight Connector 15">
              <a:extLst>
                <a:ext uri="{FF2B5EF4-FFF2-40B4-BE49-F238E27FC236}">
                  <a16:creationId xmlns:a16="http://schemas.microsoft.com/office/drawing/2014/main" id="{651A2C4E-FDE1-AE4B-9B68-E4CBD8D3E4C8}"/>
                </a:ext>
              </a:extLst>
            </p:cNvPr>
            <p:cNvCxnSpPr>
              <a:stCxn id="8" idx="2"/>
              <a:endCxn id="11" idx="0"/>
            </p:cNvCxnSpPr>
            <p:nvPr/>
          </p:nvCxnSpPr>
          <p:spPr>
            <a:xfrm>
              <a:off x="2311726" y="3896039"/>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BC763D-952B-3541-822B-48683C6B59C0}"/>
                </a:ext>
              </a:extLst>
            </p:cNvPr>
            <p:cNvCxnSpPr>
              <a:stCxn id="10" idx="2"/>
              <a:endCxn id="13" idx="0"/>
            </p:cNvCxnSpPr>
            <p:nvPr/>
          </p:nvCxnSpPr>
          <p:spPr>
            <a:xfrm>
              <a:off x="3381071" y="3896039"/>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4FC188A-72F3-274D-836A-BC6B638C7A9C}"/>
                </a:ext>
              </a:extLst>
            </p:cNvPr>
            <p:cNvCxnSpPr>
              <a:stCxn id="9" idx="2"/>
              <a:endCxn id="12" idx="0"/>
            </p:cNvCxnSpPr>
            <p:nvPr/>
          </p:nvCxnSpPr>
          <p:spPr>
            <a:xfrm>
              <a:off x="2846398" y="3896039"/>
              <a:ext cx="0"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6680F3A-4220-F741-A259-1A6621A24779}"/>
                </a:ext>
              </a:extLst>
            </p:cNvPr>
            <p:cNvCxnSpPr>
              <a:stCxn id="8" idx="2"/>
              <a:endCxn id="12" idx="0"/>
            </p:cNvCxnSpPr>
            <p:nvPr/>
          </p:nvCxnSpPr>
          <p:spPr>
            <a:xfrm>
              <a:off x="2311726" y="3896039"/>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90E458A-C283-4F48-AF0F-404F38E9E519}"/>
                </a:ext>
              </a:extLst>
            </p:cNvPr>
            <p:cNvCxnSpPr>
              <a:stCxn id="8" idx="2"/>
              <a:endCxn id="13" idx="0"/>
            </p:cNvCxnSpPr>
            <p:nvPr/>
          </p:nvCxnSpPr>
          <p:spPr>
            <a:xfrm>
              <a:off x="2311727" y="3896039"/>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AD046F1-4391-4D40-B67E-3FD3B78DD475}"/>
                </a:ext>
              </a:extLst>
            </p:cNvPr>
            <p:cNvCxnSpPr>
              <a:stCxn id="9" idx="2"/>
              <a:endCxn id="11" idx="0"/>
            </p:cNvCxnSpPr>
            <p:nvPr/>
          </p:nvCxnSpPr>
          <p:spPr>
            <a:xfrm flipH="1">
              <a:off x="2311726" y="3896039"/>
              <a:ext cx="534672"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E35E8CC-DD50-A849-B5F6-2749919B71BF}"/>
                </a:ext>
              </a:extLst>
            </p:cNvPr>
            <p:cNvCxnSpPr>
              <a:stCxn id="9" idx="2"/>
              <a:endCxn id="13" idx="0"/>
            </p:cNvCxnSpPr>
            <p:nvPr/>
          </p:nvCxnSpPr>
          <p:spPr>
            <a:xfrm>
              <a:off x="2846399" y="3896039"/>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804C0C-9DC6-FA44-A389-368D995A8C55}"/>
                </a:ext>
              </a:extLst>
            </p:cNvPr>
            <p:cNvCxnSpPr>
              <a:stCxn id="10" idx="2"/>
              <a:endCxn id="12" idx="0"/>
            </p:cNvCxnSpPr>
            <p:nvPr/>
          </p:nvCxnSpPr>
          <p:spPr>
            <a:xfrm flipH="1">
              <a:off x="2846399" y="3896039"/>
              <a:ext cx="534673"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C380994-1771-6347-8756-C89B04974B17}"/>
                </a:ext>
              </a:extLst>
            </p:cNvPr>
            <p:cNvSpPr/>
            <p:nvPr/>
          </p:nvSpPr>
          <p:spPr>
            <a:xfrm>
              <a:off x="7507127" y="3315491"/>
              <a:ext cx="3148497" cy="632477"/>
            </a:xfrm>
            <a:prstGeom prst="rec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6CA45B8B-3CDF-944E-967B-539DA20F47C9}"/>
                </a:ext>
              </a:extLst>
            </p:cNvPr>
            <p:cNvSpPr/>
            <p:nvPr/>
          </p:nvSpPr>
          <p:spPr>
            <a:xfrm>
              <a:off x="7507127" y="4766533"/>
              <a:ext cx="3148497" cy="615791"/>
            </a:xfrm>
            <a:prstGeom prst="rect">
              <a:avLst/>
            </a:prstGeom>
            <a:solidFill>
              <a:schemeClr val="tx2">
                <a:lumMod val="20000"/>
                <a:lumOff val="8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6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 name="Picture 25" descr="EC2-Instance.png">
              <a:extLst>
                <a:ext uri="{FF2B5EF4-FFF2-40B4-BE49-F238E27FC236}">
                  <a16:creationId xmlns:a16="http://schemas.microsoft.com/office/drawing/2014/main" id="{74630F6F-450A-B148-8F35-086DDDA784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568" y="3400687"/>
              <a:ext cx="542777" cy="495352"/>
            </a:xfrm>
            <a:prstGeom prst="rect">
              <a:avLst/>
            </a:prstGeom>
          </p:spPr>
        </p:pic>
        <p:pic>
          <p:nvPicPr>
            <p:cNvPr id="27" name="Picture 26" descr="EC2-Instance.png">
              <a:extLst>
                <a:ext uri="{FF2B5EF4-FFF2-40B4-BE49-F238E27FC236}">
                  <a16:creationId xmlns:a16="http://schemas.microsoft.com/office/drawing/2014/main" id="{1E57E6D5-2FD7-9741-9E76-57CCD45825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3209" y="3400687"/>
              <a:ext cx="542777" cy="495352"/>
            </a:xfrm>
            <a:prstGeom prst="rect">
              <a:avLst/>
            </a:prstGeom>
          </p:spPr>
        </p:pic>
        <p:pic>
          <p:nvPicPr>
            <p:cNvPr id="28" name="Picture 27" descr="EC2-Instance.png">
              <a:extLst>
                <a:ext uri="{FF2B5EF4-FFF2-40B4-BE49-F238E27FC236}">
                  <a16:creationId xmlns:a16="http://schemas.microsoft.com/office/drawing/2014/main" id="{59A37A4C-419C-5F4D-A13E-B1AB89989D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8124" y="3400687"/>
              <a:ext cx="542777" cy="495352"/>
            </a:xfrm>
            <a:prstGeom prst="rect">
              <a:avLst/>
            </a:prstGeom>
          </p:spPr>
        </p:pic>
        <p:pic>
          <p:nvPicPr>
            <p:cNvPr id="29" name="Picture 28" descr="EC2-Instance.png">
              <a:extLst>
                <a:ext uri="{FF2B5EF4-FFF2-40B4-BE49-F238E27FC236}">
                  <a16:creationId xmlns:a16="http://schemas.microsoft.com/office/drawing/2014/main" id="{B6CAFD12-47AB-B049-A72B-0C9108838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568" y="4844410"/>
              <a:ext cx="542777" cy="495352"/>
            </a:xfrm>
            <a:prstGeom prst="rect">
              <a:avLst/>
            </a:prstGeom>
          </p:spPr>
        </p:pic>
        <p:pic>
          <p:nvPicPr>
            <p:cNvPr id="30" name="Picture 29" descr="EC2-Instance.png">
              <a:extLst>
                <a:ext uri="{FF2B5EF4-FFF2-40B4-BE49-F238E27FC236}">
                  <a16:creationId xmlns:a16="http://schemas.microsoft.com/office/drawing/2014/main" id="{DAD365E3-47A0-054B-816A-DE66C98FB0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3209" y="4844410"/>
              <a:ext cx="542777" cy="495352"/>
            </a:xfrm>
            <a:prstGeom prst="rect">
              <a:avLst/>
            </a:prstGeom>
          </p:spPr>
        </p:pic>
        <p:pic>
          <p:nvPicPr>
            <p:cNvPr id="31" name="Picture 30" descr="EC2-Instance.png">
              <a:extLst>
                <a:ext uri="{FF2B5EF4-FFF2-40B4-BE49-F238E27FC236}">
                  <a16:creationId xmlns:a16="http://schemas.microsoft.com/office/drawing/2014/main" id="{002CF3B0-E113-3D4C-AB1E-0AF94BE6A8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8124" y="4844410"/>
              <a:ext cx="542777" cy="495352"/>
            </a:xfrm>
            <a:prstGeom prst="rect">
              <a:avLst/>
            </a:prstGeom>
          </p:spPr>
        </p:pic>
        <p:sp>
          <p:nvSpPr>
            <p:cNvPr id="32" name="TextBox 79">
              <a:extLst>
                <a:ext uri="{FF2B5EF4-FFF2-40B4-BE49-F238E27FC236}">
                  <a16:creationId xmlns:a16="http://schemas.microsoft.com/office/drawing/2014/main" id="{71D597A2-4AFE-9847-956D-0876026EC5B0}"/>
                </a:ext>
              </a:extLst>
            </p:cNvPr>
            <p:cNvSpPr txBox="1"/>
            <p:nvPr/>
          </p:nvSpPr>
          <p:spPr>
            <a:xfrm>
              <a:off x="9550900" y="3337230"/>
              <a:ext cx="1104723" cy="629084"/>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67" b="1" dirty="0">
                  <a:latin typeface="Amazon Ember" panose="020B0603020204020204" pitchFamily="34" charset="0"/>
                  <a:ea typeface="Amazon Ember" panose="020B0603020204020204" pitchFamily="34" charset="0"/>
                  <a:cs typeface="Amazon Ember" panose="020B0603020204020204" pitchFamily="34" charset="0"/>
                </a:rPr>
                <a:t>Web servers</a:t>
              </a:r>
            </a:p>
          </p:txBody>
        </p:sp>
        <p:sp>
          <p:nvSpPr>
            <p:cNvPr id="33" name="TextBox 80">
              <a:extLst>
                <a:ext uri="{FF2B5EF4-FFF2-40B4-BE49-F238E27FC236}">
                  <a16:creationId xmlns:a16="http://schemas.microsoft.com/office/drawing/2014/main" id="{30D27891-62A5-E44A-8B61-FCCF6DDEB25E}"/>
                </a:ext>
              </a:extLst>
            </p:cNvPr>
            <p:cNvSpPr txBox="1"/>
            <p:nvPr/>
          </p:nvSpPr>
          <p:spPr>
            <a:xfrm>
              <a:off x="9533454" y="4762762"/>
              <a:ext cx="1104723" cy="629084"/>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67" b="1" dirty="0">
                  <a:latin typeface="Amazon Ember" panose="020B0603020204020204" pitchFamily="34" charset="0"/>
                  <a:ea typeface="Amazon Ember" panose="020B0603020204020204" pitchFamily="34" charset="0"/>
                  <a:cs typeface="Amazon Ember" panose="020B0603020204020204" pitchFamily="34" charset="0"/>
                </a:rPr>
                <a:t>App servers</a:t>
              </a:r>
            </a:p>
          </p:txBody>
        </p:sp>
        <p:cxnSp>
          <p:nvCxnSpPr>
            <p:cNvPr id="34" name="Straight Connector 33">
              <a:extLst>
                <a:ext uri="{FF2B5EF4-FFF2-40B4-BE49-F238E27FC236}">
                  <a16:creationId xmlns:a16="http://schemas.microsoft.com/office/drawing/2014/main" id="{C000BFE0-422E-404D-A20B-7B027111A890}"/>
                </a:ext>
              </a:extLst>
            </p:cNvPr>
            <p:cNvCxnSpPr>
              <a:stCxn id="26" idx="2"/>
            </p:cNvCxnSpPr>
            <p:nvPr/>
          </p:nvCxnSpPr>
          <p:spPr>
            <a:xfrm>
              <a:off x="8193957" y="3896039"/>
              <a:ext cx="550199"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7B599DE-B70B-DA4E-86B0-8928508277D6}"/>
                </a:ext>
              </a:extLst>
            </p:cNvPr>
            <p:cNvCxnSpPr>
              <a:stCxn id="28" idx="2"/>
            </p:cNvCxnSpPr>
            <p:nvPr/>
          </p:nvCxnSpPr>
          <p:spPr>
            <a:xfrm flipH="1">
              <a:off x="8744155" y="3896039"/>
              <a:ext cx="535357" cy="305829"/>
            </a:xfrm>
            <a:prstGeom prst="line">
              <a:avLst/>
            </a:prstGeom>
            <a:ln>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85CA115-D0F2-2942-AE01-A6CF81FDCFDB}"/>
                </a:ext>
              </a:extLst>
            </p:cNvPr>
            <p:cNvCxnSpPr>
              <a:stCxn id="29" idx="0"/>
            </p:cNvCxnSpPr>
            <p:nvPr/>
          </p:nvCxnSpPr>
          <p:spPr>
            <a:xfrm flipV="1">
              <a:off x="8193957" y="4551119"/>
              <a:ext cx="550199"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504D4B0-7237-D54B-B663-554126C914A5}"/>
                </a:ext>
              </a:extLst>
            </p:cNvPr>
            <p:cNvCxnSpPr>
              <a:stCxn id="30" idx="0"/>
            </p:cNvCxnSpPr>
            <p:nvPr/>
          </p:nvCxnSpPr>
          <p:spPr>
            <a:xfrm flipH="1" flipV="1">
              <a:off x="8744155" y="4551119"/>
              <a:ext cx="443"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A3DFEE8-9030-FD45-BD86-0B1D05F35C48}"/>
                </a:ext>
              </a:extLst>
            </p:cNvPr>
            <p:cNvCxnSpPr>
              <a:stCxn id="31" idx="0"/>
            </p:cNvCxnSpPr>
            <p:nvPr/>
          </p:nvCxnSpPr>
          <p:spPr>
            <a:xfrm flipH="1" flipV="1">
              <a:off x="8744155" y="4551119"/>
              <a:ext cx="535357" cy="293291"/>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TextBox 86">
              <a:extLst>
                <a:ext uri="{FF2B5EF4-FFF2-40B4-BE49-F238E27FC236}">
                  <a16:creationId xmlns:a16="http://schemas.microsoft.com/office/drawing/2014/main" id="{FCE9091F-A7DA-D948-B035-0C7E0B7F4CF9}"/>
                </a:ext>
              </a:extLst>
            </p:cNvPr>
            <p:cNvSpPr txBox="1"/>
            <p:nvPr/>
          </p:nvSpPr>
          <p:spPr>
            <a:xfrm>
              <a:off x="8932518" y="4185577"/>
              <a:ext cx="2107125" cy="3357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dirty="0">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40" name="TextBox 87">
              <a:extLst>
                <a:ext uri="{FF2B5EF4-FFF2-40B4-BE49-F238E27FC236}">
                  <a16:creationId xmlns:a16="http://schemas.microsoft.com/office/drawing/2014/main" id="{8A061735-7E9A-8342-8323-2AED8C3D2003}"/>
                </a:ext>
              </a:extLst>
            </p:cNvPr>
            <p:cNvSpPr txBox="1"/>
            <p:nvPr/>
          </p:nvSpPr>
          <p:spPr>
            <a:xfrm>
              <a:off x="7715177" y="2785345"/>
              <a:ext cx="2732393" cy="4689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33" b="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Loosely coupled</a:t>
              </a:r>
            </a:p>
          </p:txBody>
        </p:sp>
        <p:cxnSp>
          <p:nvCxnSpPr>
            <p:cNvPr id="41" name="Straight Connector 40">
              <a:extLst>
                <a:ext uri="{FF2B5EF4-FFF2-40B4-BE49-F238E27FC236}">
                  <a16:creationId xmlns:a16="http://schemas.microsoft.com/office/drawing/2014/main" id="{F5736DC0-38F6-6B4B-B94B-08FC3DEFE4A5}"/>
                </a:ext>
              </a:extLst>
            </p:cNvPr>
            <p:cNvCxnSpPr>
              <a:endCxn id="27" idx="2"/>
            </p:cNvCxnSpPr>
            <p:nvPr/>
          </p:nvCxnSpPr>
          <p:spPr>
            <a:xfrm flipV="1">
              <a:off x="8744155" y="3896039"/>
              <a:ext cx="443" cy="305829"/>
            </a:xfrm>
            <a:prstGeom prst="line">
              <a:avLst/>
            </a:prstGeom>
            <a:ln>
              <a:solidFill>
                <a:srgbClr val="000000"/>
              </a:solidFill>
              <a:headEnd type="stealth" w="lg" len="lg"/>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AEC04E-1AC8-D94E-AC8A-83F51639F8C4}"/>
                </a:ext>
              </a:extLst>
            </p:cNvPr>
            <p:cNvCxnSpPr>
              <a:stCxn id="10" idx="2"/>
              <a:endCxn id="11" idx="0"/>
            </p:cNvCxnSpPr>
            <p:nvPr/>
          </p:nvCxnSpPr>
          <p:spPr>
            <a:xfrm flipH="1">
              <a:off x="2311727" y="3896039"/>
              <a:ext cx="1069345" cy="948387"/>
            </a:xfrm>
            <a:prstGeom prst="line">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43" name="TextBox 90">
              <a:extLst>
                <a:ext uri="{FF2B5EF4-FFF2-40B4-BE49-F238E27FC236}">
                  <a16:creationId xmlns:a16="http://schemas.microsoft.com/office/drawing/2014/main" id="{F6E980F5-520D-254D-8368-357E456B05C7}"/>
                </a:ext>
              </a:extLst>
            </p:cNvPr>
            <p:cNvSpPr txBox="1"/>
            <p:nvPr/>
          </p:nvSpPr>
          <p:spPr>
            <a:xfrm>
              <a:off x="1920119" y="2789814"/>
              <a:ext cx="2564797" cy="4689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333" b="1" dirty="0">
                  <a:solidFill>
                    <a:srgbClr val="C00000"/>
                  </a:solidFill>
                  <a:latin typeface="Amazon Ember" panose="020B0603020204020204" pitchFamily="34" charset="0"/>
                  <a:ea typeface="Amazon Ember" panose="020B0603020204020204" pitchFamily="34" charset="0"/>
                  <a:cs typeface="Amazon Ember" panose="020B0603020204020204" pitchFamily="34" charset="0"/>
                </a:rPr>
                <a:t>Tightly coupled</a:t>
              </a:r>
            </a:p>
          </p:txBody>
        </p:sp>
        <p:sp>
          <p:nvSpPr>
            <p:cNvPr id="44" name="Multiply 43">
              <a:extLst>
                <a:ext uri="{FF2B5EF4-FFF2-40B4-BE49-F238E27FC236}">
                  <a16:creationId xmlns:a16="http://schemas.microsoft.com/office/drawing/2014/main" id="{F0D5D2CE-0EF5-7642-8880-7914AEC2C821}"/>
                </a:ext>
              </a:extLst>
            </p:cNvPr>
            <p:cNvSpPr/>
            <p:nvPr/>
          </p:nvSpPr>
          <p:spPr>
            <a:xfrm>
              <a:off x="1988719" y="4757007"/>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Multiply 44">
              <a:extLst>
                <a:ext uri="{FF2B5EF4-FFF2-40B4-BE49-F238E27FC236}">
                  <a16:creationId xmlns:a16="http://schemas.microsoft.com/office/drawing/2014/main" id="{89C4B82A-02CD-9C4D-A6DB-E301B973B916}"/>
                </a:ext>
              </a:extLst>
            </p:cNvPr>
            <p:cNvSpPr/>
            <p:nvPr/>
          </p:nvSpPr>
          <p:spPr>
            <a:xfrm>
              <a:off x="1982704" y="3335636"/>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Multiply 45">
              <a:extLst>
                <a:ext uri="{FF2B5EF4-FFF2-40B4-BE49-F238E27FC236}">
                  <a16:creationId xmlns:a16="http://schemas.microsoft.com/office/drawing/2014/main" id="{9C5DFC3B-E901-F747-AB8E-C7FD0A9DF56B}"/>
                </a:ext>
              </a:extLst>
            </p:cNvPr>
            <p:cNvSpPr/>
            <p:nvPr/>
          </p:nvSpPr>
          <p:spPr>
            <a:xfrm>
              <a:off x="2521303" y="3345736"/>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Multiply 46">
              <a:extLst>
                <a:ext uri="{FF2B5EF4-FFF2-40B4-BE49-F238E27FC236}">
                  <a16:creationId xmlns:a16="http://schemas.microsoft.com/office/drawing/2014/main" id="{4C979C21-796D-BC4D-9473-26B69D97CD80}"/>
                </a:ext>
              </a:extLst>
            </p:cNvPr>
            <p:cNvSpPr/>
            <p:nvPr/>
          </p:nvSpPr>
          <p:spPr>
            <a:xfrm>
              <a:off x="3051778" y="3335636"/>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Multiply 47">
              <a:extLst>
                <a:ext uri="{FF2B5EF4-FFF2-40B4-BE49-F238E27FC236}">
                  <a16:creationId xmlns:a16="http://schemas.microsoft.com/office/drawing/2014/main" id="{4A7D4344-1458-6240-A760-88642F1EC2EB}"/>
                </a:ext>
              </a:extLst>
            </p:cNvPr>
            <p:cNvSpPr/>
            <p:nvPr/>
          </p:nvSpPr>
          <p:spPr>
            <a:xfrm>
              <a:off x="7868867" y="4762936"/>
              <a:ext cx="642315" cy="625315"/>
            </a:xfrm>
            <a:prstGeom prst="mathMultiply">
              <a:avLst/>
            </a:prstGeom>
            <a:solidFill>
              <a:srgbClr val="FF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8F437F69-650E-3044-9FDA-F52EA8DE5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804" y="4148674"/>
              <a:ext cx="369264" cy="443116"/>
            </a:xfrm>
            <a:prstGeom prst="rect">
              <a:avLst/>
            </a:prstGeom>
          </p:spPr>
        </p:pic>
      </p:gr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0" name="Slide Number Placeholder 49"/>
          <p:cNvSpPr>
            <a:spLocks noGrp="1"/>
          </p:cNvSpPr>
          <p:nvPr>
            <p:ph type="sldNum" sz="quarter" idx="12"/>
          </p:nvPr>
        </p:nvSpPr>
        <p:spPr/>
        <p:txBody>
          <a:bodyPr/>
          <a:lstStyle/>
          <a:p>
            <a:fld id="{B6A95138-A96E-2F42-A959-2EFD44FE4AB7}" type="slidenum">
              <a:rPr lang="en-US" smtClean="0"/>
              <a:t>38</a:t>
            </a:fld>
            <a:endParaRPr lang="en-US"/>
          </a:p>
        </p:txBody>
      </p:sp>
    </p:spTree>
    <p:extLst>
      <p:ext uri="{BB962C8B-B14F-4D97-AF65-F5344CB8AC3E}">
        <p14:creationId xmlns:p14="http://schemas.microsoft.com/office/powerpoint/2010/main" val="3852634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Where to Fill Your Gaps</a:t>
            </a:r>
          </a:p>
        </p:txBody>
      </p:sp>
      <p:sp>
        <p:nvSpPr>
          <p:cNvPr id="12" name="Rectangle 11">
            <a:extLst>
              <a:ext uri="{FF2B5EF4-FFF2-40B4-BE49-F238E27FC236}">
                <a16:creationId xmlns:a16="http://schemas.microsoft.com/office/drawing/2014/main" id="{39DFF8DC-B33E-0B4A-9B31-D7DE180FA457}"/>
              </a:ext>
            </a:extLst>
          </p:cNvPr>
          <p:cNvSpPr/>
          <p:nvPr/>
        </p:nvSpPr>
        <p:spPr>
          <a:xfrm>
            <a:off x="3583526" y="2564657"/>
            <a:ext cx="8431267" cy="718017"/>
          </a:xfrm>
          <a:prstGeom prst="rect">
            <a:avLst/>
          </a:prstGeom>
        </p:spPr>
        <p:txBody>
          <a:bodyPr wrap="square" lIns="0" tIns="0" rIns="0" bIns="0" anchor="ctr">
            <a:spAutoFit/>
          </a:bodyPr>
          <a:lstStyle/>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AWS Well Architected Framework </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0" name="Straight Connector 29">
            <a:extLst>
              <a:ext uri="{FF2B5EF4-FFF2-40B4-BE49-F238E27FC236}">
                <a16:creationId xmlns:a16="http://schemas.microsoft.com/office/drawing/2014/main" id="{C41DAADB-04F2-2045-8F9D-C59C0C33EC3F}"/>
              </a:ext>
            </a:extLst>
          </p:cNvPr>
          <p:cNvCxnSpPr>
            <a:cxnSpLocks/>
          </p:cNvCxnSpPr>
          <p:nvPr/>
        </p:nvCxnSpPr>
        <p:spPr>
          <a:xfrm>
            <a:off x="3601247" y="3125093"/>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FA3884-AFE6-E349-B380-B5963B332D21}"/>
              </a:ext>
            </a:extLst>
          </p:cNvPr>
          <p:cNvPicPr>
            <a:picLocks noChangeAspect="1"/>
          </p:cNvPicPr>
          <p:nvPr/>
        </p:nvPicPr>
        <p:blipFill rotWithShape="1">
          <a:blip r:embed="rId4"/>
          <a:srcRect l="7006" t="10170" r="7400" b="6296"/>
          <a:stretch/>
        </p:blipFill>
        <p:spPr>
          <a:xfrm>
            <a:off x="21619" y="3713438"/>
            <a:ext cx="4975684" cy="2231090"/>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39</a:t>
            </a:fld>
            <a:endParaRPr lang="en-US"/>
          </a:p>
        </p:txBody>
      </p:sp>
    </p:spTree>
    <p:extLst>
      <p:ext uri="{BB962C8B-B14F-4D97-AF65-F5344CB8AC3E}">
        <p14:creationId xmlns:p14="http://schemas.microsoft.com/office/powerpoint/2010/main" val="150884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EC2 Instance Store</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1"/>
          </p:nvPr>
        </p:nvSpPr>
        <p:spPr>
          <a:xfrm>
            <a:off x="3837214" y="2253343"/>
            <a:ext cx="7935686" cy="3923620"/>
          </a:xfrm>
        </p:spPr>
        <p:txBody>
          <a:bodyPr/>
          <a:lstStyle/>
          <a:p>
            <a:pPr>
              <a:lnSpc>
                <a:spcPct val="150000"/>
              </a:lnSpc>
            </a:pPr>
            <a:r>
              <a:rPr lang="en-US" sz="2700" dirty="0"/>
              <a:t>Ephemeral volumes</a:t>
            </a:r>
          </a:p>
          <a:p>
            <a:pPr>
              <a:lnSpc>
                <a:spcPct val="150000"/>
              </a:lnSpc>
            </a:pPr>
            <a:r>
              <a:rPr lang="en-US" sz="2700" dirty="0"/>
              <a:t>Only certain EC2 instances </a:t>
            </a:r>
          </a:p>
          <a:p>
            <a:pPr>
              <a:lnSpc>
                <a:spcPct val="150000"/>
              </a:lnSpc>
            </a:pPr>
            <a:r>
              <a:rPr lang="en-US" sz="2700" dirty="0"/>
              <a:t>Disk type and capacity depends on instance type</a:t>
            </a:r>
          </a:p>
          <a:p>
            <a:pPr>
              <a:lnSpc>
                <a:spcPct val="150000"/>
              </a:lnSpc>
            </a:pPr>
            <a:r>
              <a:rPr lang="en-US" sz="2700" dirty="0"/>
              <a:t>Application-level durability</a:t>
            </a:r>
          </a:p>
        </p:txBody>
      </p:sp>
      <p:pic>
        <p:nvPicPr>
          <p:cNvPr id="4" name="Picture 3">
            <a:extLst>
              <a:ext uri="{FF2B5EF4-FFF2-40B4-BE49-F238E27FC236}">
                <a16:creationId xmlns:a16="http://schemas.microsoft.com/office/drawing/2014/main" id="{0A9DA46E-9525-FF4D-B7EF-58F662B45EB8}"/>
              </a:ext>
            </a:extLst>
          </p:cNvPr>
          <p:cNvPicPr>
            <a:picLocks noChangeAspect="1"/>
          </p:cNvPicPr>
          <p:nvPr/>
        </p:nvPicPr>
        <p:blipFill rotWithShape="1">
          <a:blip r:embed="rId3"/>
          <a:srcRect l="13128" t="12920" r="65732" b="64858"/>
          <a:stretch/>
        </p:blipFill>
        <p:spPr>
          <a:xfrm>
            <a:off x="932807" y="2589272"/>
            <a:ext cx="2064786" cy="2064783"/>
          </a:xfrm>
          <a:prstGeom prst="rect">
            <a:avLst/>
          </a:prstGeom>
        </p:spPr>
      </p:pic>
      <p:pic>
        <p:nvPicPr>
          <p:cNvPr id="7" name="Picture 6">
            <a:extLst>
              <a:ext uri="{FF2B5EF4-FFF2-40B4-BE49-F238E27FC236}">
                <a16:creationId xmlns:a16="http://schemas.microsoft.com/office/drawing/2014/main" id="{D6E974CC-3556-2741-A323-06CDEAEF3547}"/>
              </a:ext>
            </a:extLst>
          </p:cNvPr>
          <p:cNvPicPr>
            <a:picLocks noChangeAspect="1"/>
          </p:cNvPicPr>
          <p:nvPr/>
        </p:nvPicPr>
        <p:blipFill rotWithShape="1">
          <a:blip r:embed="rId4"/>
          <a:srcRect l="19782" t="16050" r="20849" b="16405"/>
          <a:stretch/>
        </p:blipFill>
        <p:spPr>
          <a:xfrm>
            <a:off x="2343411" y="3909777"/>
            <a:ext cx="654182" cy="744278"/>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a:t>
            </a:fld>
            <a:endParaRPr lang="en-US"/>
          </a:p>
        </p:txBody>
      </p:sp>
    </p:spTree>
    <p:extLst>
      <p:ext uri="{BB962C8B-B14F-4D97-AF65-F5344CB8AC3E}">
        <p14:creationId xmlns:p14="http://schemas.microsoft.com/office/powerpoint/2010/main" val="1915526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distributing requests over four instances meets performance requirements. </a:t>
            </a:r>
          </a:p>
          <a:p>
            <a:pPr marL="0" indent="0">
              <a:lnSpc>
                <a:spcPct val="100000"/>
              </a:lnSpc>
              <a:buNone/>
            </a:pPr>
            <a:endParaRPr lang="en-US" sz="1100" dirty="0"/>
          </a:p>
          <a:p>
            <a:pPr marL="0" indent="0">
              <a:lnSpc>
                <a:spcPct val="100000"/>
              </a:lnSpc>
              <a:buNone/>
            </a:pPr>
            <a:r>
              <a:rPr lang="en-US" sz="2000" dirty="0"/>
              <a:t>What architecture ensures cost efficient high availability 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dirty="0"/>
              <a:t>Deploy the service on four servers in a single Availability Zone.</a:t>
            </a:r>
          </a:p>
          <a:p>
            <a:pPr marL="380985" indent="-380985">
              <a:lnSpc>
                <a:spcPct val="100000"/>
              </a:lnSpc>
              <a:buFont typeface="+mj-lt"/>
              <a:buAutoNum type="alphaUcPeriod"/>
            </a:pPr>
            <a:r>
              <a:rPr lang="en-US" sz="2000" dirty="0"/>
              <a:t>Deploy the service on six servers in a single Availability Zone.</a:t>
            </a:r>
          </a:p>
          <a:p>
            <a:pPr marL="380985" indent="-380985">
              <a:lnSpc>
                <a:spcPct val="100000"/>
              </a:lnSpc>
              <a:buFont typeface="+mj-lt"/>
              <a:buAutoNum type="alphaUcPeriod"/>
            </a:pPr>
            <a:r>
              <a:rPr lang="en-US" sz="2000" dirty="0"/>
              <a:t>Deploy the service on four servers with auto scaling across two Availability Zones.</a:t>
            </a:r>
          </a:p>
          <a:p>
            <a:pPr marL="380985" indent="-380985">
              <a:lnSpc>
                <a:spcPct val="100000"/>
              </a:lnSpc>
              <a:buFont typeface="+mj-lt"/>
              <a:buAutoNum type="alphaUcPeriod"/>
            </a:pPr>
            <a:r>
              <a:rPr lang="en-US" sz="2000" dirty="0"/>
              <a:t>Deploy the service on eight servers with auto scaling across two Availability Zones.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40</a:t>
            </a:fld>
            <a:endParaRPr lang="en-US"/>
          </a:p>
        </p:txBody>
      </p:sp>
    </p:spTree>
    <p:extLst>
      <p:ext uri="{BB962C8B-B14F-4D97-AF65-F5344CB8AC3E}">
        <p14:creationId xmlns:p14="http://schemas.microsoft.com/office/powerpoint/2010/main" val="339190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a:t>
            </a:r>
            <a:r>
              <a:rPr lang="en-US" sz="2000" b="1" dirty="0">
                <a:solidFill>
                  <a:srgbClr val="D232AA"/>
                </a:solidFill>
              </a:rPr>
              <a:t>distributing requests over four instances meets performance requirements</a:t>
            </a:r>
            <a:r>
              <a:rPr lang="en-US" sz="2000" dirty="0"/>
              <a:t>. </a:t>
            </a:r>
          </a:p>
          <a:p>
            <a:pPr marL="0" indent="0">
              <a:lnSpc>
                <a:spcPct val="100000"/>
              </a:lnSpc>
              <a:buNone/>
            </a:pPr>
            <a:endParaRPr lang="en-US" sz="1100" dirty="0"/>
          </a:p>
          <a:p>
            <a:pPr marL="0" indent="0">
              <a:lnSpc>
                <a:spcPct val="100000"/>
              </a:lnSpc>
              <a:buNone/>
            </a:pPr>
            <a:r>
              <a:rPr lang="en-US" sz="2000" dirty="0"/>
              <a:t>What architecture ensures </a:t>
            </a:r>
            <a:r>
              <a:rPr lang="en-US" sz="2000" b="1" dirty="0">
                <a:solidFill>
                  <a:srgbClr val="D232AA"/>
                </a:solidFill>
              </a:rPr>
              <a:t>cost efficient high availability </a:t>
            </a:r>
            <a:r>
              <a:rPr lang="en-US" sz="2000" dirty="0"/>
              <a:t>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dirty="0"/>
              <a:t>Deploy the service on four servers in a single Availability Zone.</a:t>
            </a:r>
          </a:p>
          <a:p>
            <a:pPr marL="380985" indent="-380985">
              <a:lnSpc>
                <a:spcPct val="100000"/>
              </a:lnSpc>
              <a:buFont typeface="+mj-lt"/>
              <a:buAutoNum type="alphaUcPeriod"/>
            </a:pPr>
            <a:r>
              <a:rPr lang="en-US" sz="2000" dirty="0"/>
              <a:t>Deploy the service on six servers in a single Availability Zone.</a:t>
            </a:r>
          </a:p>
          <a:p>
            <a:pPr marL="380985" indent="-380985">
              <a:lnSpc>
                <a:spcPct val="100000"/>
              </a:lnSpc>
              <a:buFont typeface="+mj-lt"/>
              <a:buAutoNum type="alphaUcPeriod"/>
            </a:pPr>
            <a:r>
              <a:rPr lang="en-US" sz="2000" dirty="0"/>
              <a:t>Deploy the service on four servers with auto scaling across two Availability Zones.</a:t>
            </a:r>
          </a:p>
          <a:p>
            <a:pPr marL="380985" indent="-380985">
              <a:lnSpc>
                <a:spcPct val="100000"/>
              </a:lnSpc>
              <a:buFont typeface="+mj-lt"/>
              <a:buAutoNum type="alphaUcPeriod"/>
            </a:pPr>
            <a:r>
              <a:rPr lang="en-US" sz="2000" dirty="0"/>
              <a:t>Deploy the service on eight servers with auto scaling across two Availability Zones.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41</a:t>
            </a:fld>
            <a:endParaRPr lang="en-US"/>
          </a:p>
        </p:txBody>
      </p:sp>
    </p:spTree>
    <p:extLst>
      <p:ext uri="{BB962C8B-B14F-4D97-AF65-F5344CB8AC3E}">
        <p14:creationId xmlns:p14="http://schemas.microsoft.com/office/powerpoint/2010/main" val="2306155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a:t>
            </a:r>
            <a:r>
              <a:rPr lang="en-US" sz="2000" b="1" dirty="0">
                <a:solidFill>
                  <a:srgbClr val="D232AA"/>
                </a:solidFill>
              </a:rPr>
              <a:t>distributing requests over four instances meets performance requirements</a:t>
            </a:r>
            <a:r>
              <a:rPr lang="en-US" sz="2000" dirty="0"/>
              <a:t>. </a:t>
            </a:r>
          </a:p>
          <a:p>
            <a:pPr marL="0" indent="0">
              <a:lnSpc>
                <a:spcPct val="100000"/>
              </a:lnSpc>
              <a:buNone/>
            </a:pPr>
            <a:endParaRPr lang="en-US" sz="1100" dirty="0"/>
          </a:p>
          <a:p>
            <a:pPr marL="0" indent="0">
              <a:lnSpc>
                <a:spcPct val="100000"/>
              </a:lnSpc>
              <a:buNone/>
            </a:pPr>
            <a:r>
              <a:rPr lang="en-US" sz="2000" dirty="0"/>
              <a:t>What architecture ensures </a:t>
            </a:r>
            <a:r>
              <a:rPr lang="en-US" sz="2000" b="1" dirty="0">
                <a:solidFill>
                  <a:srgbClr val="D232AA"/>
                </a:solidFill>
              </a:rPr>
              <a:t>cost efficient high availability </a:t>
            </a:r>
            <a:r>
              <a:rPr lang="en-US" sz="2000" dirty="0"/>
              <a:t>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strike="sngStrike" dirty="0"/>
              <a:t>Deploy the service on four servers in a single Availability Zone.</a:t>
            </a:r>
            <a:r>
              <a:rPr lang="en-US" sz="2000" dirty="0"/>
              <a:t> (single AZ)</a:t>
            </a:r>
          </a:p>
          <a:p>
            <a:pPr marL="380985" indent="-380985">
              <a:lnSpc>
                <a:spcPct val="100000"/>
              </a:lnSpc>
              <a:buFont typeface="+mj-lt"/>
              <a:buAutoNum type="alphaUcPeriod"/>
            </a:pPr>
            <a:r>
              <a:rPr lang="en-US" sz="2000" dirty="0"/>
              <a:t>Deploy the service on six servers in a single Availability Zone.</a:t>
            </a:r>
          </a:p>
          <a:p>
            <a:pPr marL="380985" indent="-380985">
              <a:lnSpc>
                <a:spcPct val="100000"/>
              </a:lnSpc>
              <a:buFont typeface="+mj-lt"/>
              <a:buAutoNum type="alphaUcPeriod"/>
            </a:pPr>
            <a:r>
              <a:rPr lang="en-US" sz="2000" dirty="0"/>
              <a:t>Deploy the service on four servers with auto scaling across two Availability Zones.</a:t>
            </a:r>
          </a:p>
          <a:p>
            <a:pPr marL="380985" indent="-380985">
              <a:lnSpc>
                <a:spcPct val="100000"/>
              </a:lnSpc>
              <a:buFont typeface="+mj-lt"/>
              <a:buAutoNum type="alphaUcPeriod"/>
            </a:pPr>
            <a:r>
              <a:rPr lang="en-US" sz="2000" dirty="0"/>
              <a:t>Deploy the service on eight servers with auto scaling across two Availability Zones.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42</a:t>
            </a:fld>
            <a:endParaRPr lang="en-US"/>
          </a:p>
        </p:txBody>
      </p:sp>
    </p:spTree>
    <p:extLst>
      <p:ext uri="{BB962C8B-B14F-4D97-AF65-F5344CB8AC3E}">
        <p14:creationId xmlns:p14="http://schemas.microsoft.com/office/powerpoint/2010/main" val="312632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a:t>
            </a:r>
            <a:r>
              <a:rPr lang="en-US" sz="2000" b="1" dirty="0">
                <a:solidFill>
                  <a:srgbClr val="D232AA"/>
                </a:solidFill>
              </a:rPr>
              <a:t>distributing requests over four instances meets performance requirements</a:t>
            </a:r>
            <a:r>
              <a:rPr lang="en-US" sz="2000" dirty="0"/>
              <a:t>. </a:t>
            </a:r>
          </a:p>
          <a:p>
            <a:pPr marL="0" indent="0">
              <a:lnSpc>
                <a:spcPct val="100000"/>
              </a:lnSpc>
              <a:buNone/>
            </a:pPr>
            <a:endParaRPr lang="en-US" sz="1100" dirty="0"/>
          </a:p>
          <a:p>
            <a:pPr marL="0" indent="0">
              <a:lnSpc>
                <a:spcPct val="100000"/>
              </a:lnSpc>
              <a:buNone/>
            </a:pPr>
            <a:r>
              <a:rPr lang="en-US" sz="2000" dirty="0"/>
              <a:t>What architecture ensures </a:t>
            </a:r>
            <a:r>
              <a:rPr lang="en-US" sz="2000" b="1" dirty="0">
                <a:solidFill>
                  <a:srgbClr val="D232AA"/>
                </a:solidFill>
              </a:rPr>
              <a:t>cost efficient high availability </a:t>
            </a:r>
            <a:r>
              <a:rPr lang="en-US" sz="2000" dirty="0"/>
              <a:t>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strike="sngStrike" dirty="0">
                <a:solidFill>
                  <a:schemeClr val="bg1">
                    <a:lumMod val="65000"/>
                  </a:schemeClr>
                </a:solidFill>
              </a:rPr>
              <a:t>Deploy the service on four servers in a single Availability Zone.</a:t>
            </a:r>
            <a:r>
              <a:rPr lang="en-US" sz="2000" dirty="0">
                <a:solidFill>
                  <a:schemeClr val="bg1">
                    <a:lumMod val="65000"/>
                  </a:schemeClr>
                </a:solidFill>
              </a:rPr>
              <a:t> (single AZ)</a:t>
            </a:r>
          </a:p>
          <a:p>
            <a:pPr marL="380985" indent="-380985">
              <a:lnSpc>
                <a:spcPct val="100000"/>
              </a:lnSpc>
              <a:buFont typeface="+mj-lt"/>
              <a:buAutoNum type="alphaUcPeriod"/>
            </a:pPr>
            <a:r>
              <a:rPr lang="en-US" sz="2000" strike="sngStrike" dirty="0"/>
              <a:t>Deploy the service on six servers in a single Availability Zone. </a:t>
            </a:r>
            <a:r>
              <a:rPr lang="en-US" sz="2000" dirty="0"/>
              <a:t>(single AZ)</a:t>
            </a:r>
          </a:p>
          <a:p>
            <a:pPr marL="380985" indent="-380985">
              <a:lnSpc>
                <a:spcPct val="100000"/>
              </a:lnSpc>
              <a:buFont typeface="+mj-lt"/>
              <a:buAutoNum type="alphaUcPeriod"/>
            </a:pPr>
            <a:r>
              <a:rPr lang="en-US" sz="2000" dirty="0"/>
              <a:t>Deploy the service on four servers with auto scaling across two Availability Zones.</a:t>
            </a:r>
          </a:p>
          <a:p>
            <a:pPr marL="380985" indent="-380985">
              <a:lnSpc>
                <a:spcPct val="100000"/>
              </a:lnSpc>
              <a:buFont typeface="+mj-lt"/>
              <a:buAutoNum type="alphaUcPeriod"/>
            </a:pPr>
            <a:r>
              <a:rPr lang="en-US" sz="2000" dirty="0"/>
              <a:t>Deploy the service on eight servers with auto scaling across two Availability Zones.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43</a:t>
            </a:fld>
            <a:endParaRPr lang="en-US"/>
          </a:p>
        </p:txBody>
      </p:sp>
    </p:spTree>
    <p:extLst>
      <p:ext uri="{BB962C8B-B14F-4D97-AF65-F5344CB8AC3E}">
        <p14:creationId xmlns:p14="http://schemas.microsoft.com/office/powerpoint/2010/main" val="3043238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a:t>
            </a:r>
            <a:r>
              <a:rPr lang="en-US" sz="2000" b="1" dirty="0">
                <a:solidFill>
                  <a:srgbClr val="D232AA"/>
                </a:solidFill>
              </a:rPr>
              <a:t>distributing requests over four instances meets performance requirements</a:t>
            </a:r>
            <a:r>
              <a:rPr lang="en-US" sz="2000" dirty="0"/>
              <a:t>. </a:t>
            </a:r>
          </a:p>
          <a:p>
            <a:pPr marL="0" indent="0">
              <a:lnSpc>
                <a:spcPct val="100000"/>
              </a:lnSpc>
              <a:buNone/>
            </a:pPr>
            <a:endParaRPr lang="en-US" sz="1100" dirty="0"/>
          </a:p>
          <a:p>
            <a:pPr marL="0" indent="0">
              <a:lnSpc>
                <a:spcPct val="100000"/>
              </a:lnSpc>
              <a:buNone/>
            </a:pPr>
            <a:r>
              <a:rPr lang="en-US" sz="2000" dirty="0"/>
              <a:t>What architecture ensures </a:t>
            </a:r>
            <a:r>
              <a:rPr lang="en-US" sz="2000" b="1" dirty="0">
                <a:solidFill>
                  <a:srgbClr val="D232AA"/>
                </a:solidFill>
              </a:rPr>
              <a:t>cost efficient high availability </a:t>
            </a:r>
            <a:r>
              <a:rPr lang="en-US" sz="2000" dirty="0"/>
              <a:t>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strike="sngStrike" dirty="0">
                <a:solidFill>
                  <a:schemeClr val="bg1">
                    <a:lumMod val="65000"/>
                  </a:schemeClr>
                </a:solidFill>
              </a:rPr>
              <a:t>Deploy the service on four servers in a single Availability Zone.</a:t>
            </a:r>
            <a:r>
              <a:rPr lang="en-US" sz="2000" dirty="0">
                <a:solidFill>
                  <a:schemeClr val="bg1">
                    <a:lumMod val="65000"/>
                  </a:schemeClr>
                </a:solidFill>
              </a:rPr>
              <a:t> (single AZ)</a:t>
            </a:r>
          </a:p>
          <a:p>
            <a:pPr marL="380985" indent="-380985">
              <a:lnSpc>
                <a:spcPct val="100000"/>
              </a:lnSpc>
              <a:buFont typeface="+mj-lt"/>
              <a:buAutoNum type="alphaUcPeriod"/>
            </a:pPr>
            <a:r>
              <a:rPr lang="en-US" sz="2000" strike="sngStrike" dirty="0">
                <a:solidFill>
                  <a:schemeClr val="bg1">
                    <a:lumMod val="65000"/>
                  </a:schemeClr>
                </a:solidFill>
              </a:rPr>
              <a:t>Deploy the service on six servers in a single Availability Zone. </a:t>
            </a:r>
            <a:r>
              <a:rPr lang="en-US" sz="2000" dirty="0">
                <a:solidFill>
                  <a:schemeClr val="bg1">
                    <a:lumMod val="65000"/>
                  </a:schemeClr>
                </a:solidFill>
              </a:rPr>
              <a:t>(single AZ)</a:t>
            </a:r>
          </a:p>
          <a:p>
            <a:pPr marL="380985" indent="-380985">
              <a:lnSpc>
                <a:spcPct val="100000"/>
              </a:lnSpc>
              <a:buFont typeface="+mj-lt"/>
              <a:buAutoNum type="alphaUcPeriod"/>
            </a:pPr>
            <a:r>
              <a:rPr lang="en-US" sz="2000" dirty="0"/>
              <a:t>Deploy the service on four servers with auto scaling across two Availability Zones.</a:t>
            </a:r>
          </a:p>
          <a:p>
            <a:pPr marL="380985" indent="-380985">
              <a:lnSpc>
                <a:spcPct val="100000"/>
              </a:lnSpc>
              <a:buFont typeface="+mj-lt"/>
              <a:buAutoNum type="alphaUcPeriod"/>
            </a:pPr>
            <a:r>
              <a:rPr lang="en-US" sz="2000" strike="sngStrike" dirty="0"/>
              <a:t>Deploy the service on eight servers with auto scaling across two Availability Zones. </a:t>
            </a:r>
            <a:r>
              <a:rPr lang="en-US" sz="2000" dirty="0"/>
              <a:t>(too much compute)</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44</a:t>
            </a:fld>
            <a:endParaRPr lang="en-US"/>
          </a:p>
        </p:txBody>
      </p:sp>
    </p:spTree>
    <p:extLst>
      <p:ext uri="{BB962C8B-B14F-4D97-AF65-F5344CB8AC3E}">
        <p14:creationId xmlns:p14="http://schemas.microsoft.com/office/powerpoint/2010/main" val="957346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Your web service has a performance SLA to respond to 90% of requests in &lt;5 seconds. Under normal and heavy operations, </a:t>
            </a:r>
            <a:r>
              <a:rPr lang="en-US" sz="2000" b="1" dirty="0">
                <a:solidFill>
                  <a:srgbClr val="D232AA"/>
                </a:solidFill>
              </a:rPr>
              <a:t>distributing requests over four instances meets performance requirements</a:t>
            </a:r>
            <a:r>
              <a:rPr lang="en-US" sz="2000" dirty="0"/>
              <a:t>. </a:t>
            </a:r>
          </a:p>
          <a:p>
            <a:pPr marL="0" indent="0">
              <a:lnSpc>
                <a:spcPct val="100000"/>
              </a:lnSpc>
              <a:buNone/>
            </a:pPr>
            <a:endParaRPr lang="en-US" sz="1100" dirty="0"/>
          </a:p>
          <a:p>
            <a:pPr marL="0" indent="0">
              <a:lnSpc>
                <a:spcPct val="100000"/>
              </a:lnSpc>
              <a:buNone/>
            </a:pPr>
            <a:r>
              <a:rPr lang="en-US" sz="2000" dirty="0"/>
              <a:t>What architecture ensures </a:t>
            </a:r>
            <a:r>
              <a:rPr lang="en-US" sz="2000" b="1" dirty="0">
                <a:solidFill>
                  <a:srgbClr val="D232AA"/>
                </a:solidFill>
              </a:rPr>
              <a:t>cost efficient high availability </a:t>
            </a:r>
            <a:r>
              <a:rPr lang="en-US" sz="2000" dirty="0"/>
              <a:t>of your service if an Availability Zone becomes unreachable?</a:t>
            </a:r>
          </a:p>
          <a:p>
            <a:pPr>
              <a:lnSpc>
                <a:spcPct val="100000"/>
              </a:lnSpc>
            </a:pPr>
            <a:endParaRPr lang="en-US" sz="2000" dirty="0"/>
          </a:p>
          <a:p>
            <a:pPr marL="380985" indent="-380985">
              <a:lnSpc>
                <a:spcPct val="100000"/>
              </a:lnSpc>
              <a:buFont typeface="+mj-lt"/>
              <a:buAutoNum type="alphaUcPeriod"/>
            </a:pPr>
            <a:r>
              <a:rPr lang="en-US" sz="2000" strike="sngStrike" dirty="0">
                <a:solidFill>
                  <a:schemeClr val="bg1">
                    <a:lumMod val="65000"/>
                  </a:schemeClr>
                </a:solidFill>
              </a:rPr>
              <a:t>Deploy the service on four servers in a single Availability Zone.</a:t>
            </a:r>
            <a:r>
              <a:rPr lang="en-US" sz="2000" dirty="0">
                <a:solidFill>
                  <a:schemeClr val="bg1">
                    <a:lumMod val="65000"/>
                  </a:schemeClr>
                </a:solidFill>
              </a:rPr>
              <a:t> (single AZ)</a:t>
            </a:r>
          </a:p>
          <a:p>
            <a:pPr marL="380985" indent="-380985">
              <a:lnSpc>
                <a:spcPct val="100000"/>
              </a:lnSpc>
              <a:buFont typeface="+mj-lt"/>
              <a:buAutoNum type="alphaUcPeriod"/>
            </a:pPr>
            <a:r>
              <a:rPr lang="en-US" sz="2000" strike="sngStrike" dirty="0">
                <a:solidFill>
                  <a:schemeClr val="bg1">
                    <a:lumMod val="65000"/>
                  </a:schemeClr>
                </a:solidFill>
              </a:rPr>
              <a:t>Deploy the service on six servers in a single Availability Zone. </a:t>
            </a:r>
            <a:r>
              <a:rPr lang="en-US" sz="2000" dirty="0">
                <a:solidFill>
                  <a:schemeClr val="bg1">
                    <a:lumMod val="65000"/>
                  </a:schemeClr>
                </a:solidFill>
              </a:rPr>
              <a:t>(single AZ)</a:t>
            </a:r>
          </a:p>
          <a:p>
            <a:pPr marL="380985" indent="-380985">
              <a:lnSpc>
                <a:spcPct val="100000"/>
              </a:lnSpc>
              <a:buFont typeface="+mj-lt"/>
              <a:buAutoNum type="alphaUcPeriod"/>
            </a:pPr>
            <a:r>
              <a:rPr lang="en-US" sz="2000" b="1" dirty="0">
                <a:solidFill>
                  <a:schemeClr val="accent3"/>
                </a:solidFill>
              </a:rPr>
              <a:t>Deploy the service on four servers with auto scaling across two Availability Zones.</a:t>
            </a:r>
          </a:p>
          <a:p>
            <a:pPr marL="380985" indent="-380985">
              <a:lnSpc>
                <a:spcPct val="100000"/>
              </a:lnSpc>
              <a:buFont typeface="+mj-lt"/>
              <a:buAutoNum type="alphaUcPeriod"/>
            </a:pPr>
            <a:r>
              <a:rPr lang="en-US" sz="2000" strike="sngStrike" dirty="0">
                <a:solidFill>
                  <a:schemeClr val="bg1">
                    <a:lumMod val="65000"/>
                  </a:schemeClr>
                </a:solidFill>
              </a:rPr>
              <a:t>Deploy the service on eight servers with auto scaling across two Availability Zones. </a:t>
            </a:r>
            <a:r>
              <a:rPr lang="en-US" sz="2000" dirty="0">
                <a:solidFill>
                  <a:schemeClr val="bg1">
                    <a:lumMod val="65000"/>
                  </a:schemeClr>
                </a:solidFill>
              </a:rPr>
              <a:t>(too much compute)</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45</a:t>
            </a:fld>
            <a:endParaRPr lang="en-US"/>
          </a:p>
        </p:txBody>
      </p:sp>
    </p:spTree>
    <p:extLst>
      <p:ext uri="{BB962C8B-B14F-4D97-AF65-F5344CB8AC3E}">
        <p14:creationId xmlns:p14="http://schemas.microsoft.com/office/powerpoint/2010/main" val="3628548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AWS CloudFormation</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419100" y="1241425"/>
            <a:ext cx="11772900" cy="744538"/>
          </a:xfrm>
        </p:spPr>
        <p:txBody>
          <a:bodyPr>
            <a:noAutofit/>
          </a:bodyPr>
          <a:lstStyle/>
          <a:p>
            <a:pPr marL="0" indent="0">
              <a:lnSpc>
                <a:spcPct val="150000"/>
              </a:lnSpc>
              <a:buNone/>
            </a:pPr>
            <a:r>
              <a:rPr lang="en-US" dirty="0">
                <a:solidFill>
                  <a:srgbClr val="000000"/>
                </a:solidFill>
                <a:latin typeface="Amazon Ember Light" panose="020B0403020204020204"/>
              </a:rPr>
              <a:t>Service for deploying and managing AWS resources in a consistent and reproducible manner.</a:t>
            </a:r>
          </a:p>
        </p:txBody>
      </p:sp>
      <p:grpSp>
        <p:nvGrpSpPr>
          <p:cNvPr id="7" name="Group 6">
            <a:extLst>
              <a:ext uri="{FF2B5EF4-FFF2-40B4-BE49-F238E27FC236}">
                <a16:creationId xmlns:a16="http://schemas.microsoft.com/office/drawing/2014/main" id="{97943DBD-3AA7-EC48-86F8-73E5F788E395}"/>
              </a:ext>
            </a:extLst>
          </p:cNvPr>
          <p:cNvGrpSpPr/>
          <p:nvPr/>
        </p:nvGrpSpPr>
        <p:grpSpPr>
          <a:xfrm>
            <a:off x="1017262" y="2733869"/>
            <a:ext cx="10047741" cy="3388013"/>
            <a:chOff x="1371478" y="3344824"/>
            <a:chExt cx="9569211" cy="3088470"/>
          </a:xfrm>
        </p:grpSpPr>
        <p:sp>
          <p:nvSpPr>
            <p:cNvPr id="9" name="Rounded Rectangle 8">
              <a:extLst>
                <a:ext uri="{FF2B5EF4-FFF2-40B4-BE49-F238E27FC236}">
                  <a16:creationId xmlns:a16="http://schemas.microsoft.com/office/drawing/2014/main" id="{42178529-9936-8148-94AB-E77DC56B8D98}"/>
                </a:ext>
              </a:extLst>
            </p:cNvPr>
            <p:cNvSpPr/>
            <p:nvPr/>
          </p:nvSpPr>
          <p:spPr>
            <a:xfrm>
              <a:off x="1371478" y="4058717"/>
              <a:ext cx="4608871" cy="228523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ea typeface="Amazon Ember Light" charset="0"/>
                <a:cs typeface="Amazon Ember Light" charset="0"/>
              </a:endParaRPr>
            </a:p>
          </p:txBody>
        </p:sp>
        <p:pic>
          <p:nvPicPr>
            <p:cNvPr id="10" name="Picture 9" descr="CloudFormation-Tempate.png">
              <a:extLst>
                <a:ext uri="{FF2B5EF4-FFF2-40B4-BE49-F238E27FC236}">
                  <a16:creationId xmlns:a16="http://schemas.microsoft.com/office/drawing/2014/main" id="{B9389C5B-81C8-6649-803B-5EFE9912D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701" y="4528768"/>
              <a:ext cx="853440" cy="853440"/>
            </a:xfrm>
            <a:prstGeom prst="rect">
              <a:avLst/>
            </a:prstGeom>
          </p:spPr>
        </p:pic>
        <p:pic>
          <p:nvPicPr>
            <p:cNvPr id="11" name="Picture 10" descr="CloudFormation-Stack.png">
              <a:extLst>
                <a:ext uri="{FF2B5EF4-FFF2-40B4-BE49-F238E27FC236}">
                  <a16:creationId xmlns:a16="http://schemas.microsoft.com/office/drawing/2014/main" id="{8B1DFAB8-E2FC-F547-BA78-84942B7D19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3919" y="4528768"/>
              <a:ext cx="853440" cy="853440"/>
            </a:xfrm>
            <a:prstGeom prst="rect">
              <a:avLst/>
            </a:prstGeom>
          </p:spPr>
        </p:pic>
        <p:cxnSp>
          <p:nvCxnSpPr>
            <p:cNvPr id="12" name="Straight Arrow Connector 11">
              <a:extLst>
                <a:ext uri="{FF2B5EF4-FFF2-40B4-BE49-F238E27FC236}">
                  <a16:creationId xmlns:a16="http://schemas.microsoft.com/office/drawing/2014/main" id="{A0DBEB98-8EF7-D54E-9F2F-AD2C37977045}"/>
                </a:ext>
              </a:extLst>
            </p:cNvPr>
            <p:cNvCxnSpPr>
              <a:stCxn id="10" idx="3"/>
              <a:endCxn id="11" idx="1"/>
            </p:cNvCxnSpPr>
            <p:nvPr/>
          </p:nvCxnSpPr>
          <p:spPr>
            <a:xfrm>
              <a:off x="2359142" y="4955488"/>
              <a:ext cx="2484777"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EF56A611-D662-D34A-8285-3CF56352C58F}"/>
                </a:ext>
              </a:extLst>
            </p:cNvPr>
            <p:cNvSpPr txBox="1"/>
            <p:nvPr/>
          </p:nvSpPr>
          <p:spPr>
            <a:xfrm>
              <a:off x="3009590" y="4618251"/>
              <a:ext cx="1258887" cy="247892"/>
            </a:xfrm>
            <a:prstGeom prst="rect">
              <a:avLst/>
            </a:prstGeom>
            <a:noFill/>
          </p:spPr>
          <p:txBody>
            <a:bodyPr wrap="square" rtlCol="0">
              <a:spAutoFit/>
            </a:bodyPr>
            <a:lstStyle/>
            <a:p>
              <a:r>
                <a:rPr lang="en-US" sz="1167" dirty="0">
                  <a:ea typeface="Amazon Ember Light" charset="0"/>
                  <a:cs typeface="Amazon Ember Light" charset="0"/>
                </a:rPr>
                <a:t>Create/delete</a:t>
              </a:r>
            </a:p>
          </p:txBody>
        </p:sp>
        <p:pic>
          <p:nvPicPr>
            <p:cNvPr id="14" name="Picture 13" descr="CloudFormation.png">
              <a:extLst>
                <a:ext uri="{FF2B5EF4-FFF2-40B4-BE49-F238E27FC236}">
                  <a16:creationId xmlns:a16="http://schemas.microsoft.com/office/drawing/2014/main" id="{1FE8E528-FA32-6E4F-BC88-EE4F00B58D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2116" y="3675369"/>
              <a:ext cx="797472" cy="797472"/>
            </a:xfrm>
            <a:prstGeom prst="rect">
              <a:avLst/>
            </a:prstGeom>
          </p:spPr>
        </p:pic>
        <p:sp>
          <p:nvSpPr>
            <p:cNvPr id="15" name="TextBox 14">
              <a:extLst>
                <a:ext uri="{FF2B5EF4-FFF2-40B4-BE49-F238E27FC236}">
                  <a16:creationId xmlns:a16="http://schemas.microsoft.com/office/drawing/2014/main" id="{32B59D83-3BA5-CF4A-AFBB-FD6878C6DAEA}"/>
                </a:ext>
              </a:extLst>
            </p:cNvPr>
            <p:cNvSpPr txBox="1"/>
            <p:nvPr/>
          </p:nvSpPr>
          <p:spPr>
            <a:xfrm>
              <a:off x="2406700" y="3679143"/>
              <a:ext cx="2947949" cy="318033"/>
            </a:xfrm>
            <a:prstGeom prst="rect">
              <a:avLst/>
            </a:prstGeom>
            <a:noFill/>
          </p:spPr>
          <p:txBody>
            <a:bodyPr wrap="square" rtlCol="0">
              <a:spAutoFit/>
            </a:bodyPr>
            <a:lstStyle/>
            <a:p>
              <a:r>
                <a:rPr lang="en-US" sz="1667" dirty="0">
                  <a:ea typeface="Amazon Ember Light" charset="0"/>
                  <a:cs typeface="Amazon Ember Light" charset="0"/>
                </a:rPr>
                <a:t>AWS CloudFormation</a:t>
              </a:r>
            </a:p>
          </p:txBody>
        </p:sp>
        <p:pic>
          <p:nvPicPr>
            <p:cNvPr id="16" name="Picture 15" descr="EC2-Instances.png">
              <a:extLst>
                <a:ext uri="{FF2B5EF4-FFF2-40B4-BE49-F238E27FC236}">
                  <a16:creationId xmlns:a16="http://schemas.microsoft.com/office/drawing/2014/main" id="{AAD1A622-EF8E-2D4B-83B0-30ADEF5E94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4928" y="4464804"/>
              <a:ext cx="975360" cy="975360"/>
            </a:xfrm>
            <a:prstGeom prst="rect">
              <a:avLst/>
            </a:prstGeom>
          </p:spPr>
        </p:pic>
        <p:sp>
          <p:nvSpPr>
            <p:cNvPr id="17" name="Rounded Rectangle 16">
              <a:extLst>
                <a:ext uri="{FF2B5EF4-FFF2-40B4-BE49-F238E27FC236}">
                  <a16:creationId xmlns:a16="http://schemas.microsoft.com/office/drawing/2014/main" id="{22AF045F-DD6F-B84F-AB0A-056EE67CD31A}"/>
                </a:ext>
              </a:extLst>
            </p:cNvPr>
            <p:cNvSpPr/>
            <p:nvPr/>
          </p:nvSpPr>
          <p:spPr>
            <a:xfrm>
              <a:off x="8570565" y="3623586"/>
              <a:ext cx="2370124" cy="244668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ea typeface="Amazon Ember Light" charset="0"/>
                <a:cs typeface="Amazon Ember Light" charset="0"/>
              </a:endParaRPr>
            </a:p>
          </p:txBody>
        </p:sp>
        <p:grpSp>
          <p:nvGrpSpPr>
            <p:cNvPr id="18" name="Group 17">
              <a:extLst>
                <a:ext uri="{FF2B5EF4-FFF2-40B4-BE49-F238E27FC236}">
                  <a16:creationId xmlns:a16="http://schemas.microsoft.com/office/drawing/2014/main" id="{D1ABBC42-D7AC-474F-8228-74292E403A3F}"/>
                </a:ext>
              </a:extLst>
            </p:cNvPr>
            <p:cNvGrpSpPr/>
            <p:nvPr/>
          </p:nvGrpSpPr>
          <p:grpSpPr>
            <a:xfrm>
              <a:off x="8721056" y="4249870"/>
              <a:ext cx="2028184" cy="1513416"/>
              <a:chOff x="2549525" y="760413"/>
              <a:chExt cx="1689100" cy="1782652"/>
            </a:xfrm>
          </p:grpSpPr>
          <p:sp>
            <p:nvSpPr>
              <p:cNvPr id="38" name="Rounded Rectangle 37">
                <a:extLst>
                  <a:ext uri="{FF2B5EF4-FFF2-40B4-BE49-F238E27FC236}">
                    <a16:creationId xmlns:a16="http://schemas.microsoft.com/office/drawing/2014/main" id="{3ADB7BF9-41CC-D14A-928E-9346A03FDBE0}"/>
                  </a:ext>
                </a:extLst>
              </p:cNvPr>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ea typeface="Amazon Ember Light" charset="0"/>
                  <a:cs typeface="Amazon Ember Light" charset="0"/>
                </a:endParaRPr>
              </a:p>
            </p:txBody>
          </p:sp>
          <p:sp>
            <p:nvSpPr>
              <p:cNvPr id="39" name="TextBox 32">
                <a:extLst>
                  <a:ext uri="{FF2B5EF4-FFF2-40B4-BE49-F238E27FC236}">
                    <a16:creationId xmlns:a16="http://schemas.microsoft.com/office/drawing/2014/main" id="{90BB00D3-8D01-F040-9D46-EE62FE0FBC00}"/>
                  </a:ext>
                </a:extLst>
              </p:cNvPr>
              <p:cNvSpPr txBox="1">
                <a:spLocks noChangeArrowheads="1"/>
              </p:cNvSpPr>
              <p:nvPr/>
            </p:nvSpPr>
            <p:spPr bwMode="auto">
              <a:xfrm>
                <a:off x="2619375" y="2251074"/>
                <a:ext cx="1557338" cy="291991"/>
              </a:xfrm>
              <a:prstGeom prst="rect">
                <a:avLst/>
              </a:prstGeom>
              <a:noFill/>
              <a:ln w="9525">
                <a:noFill/>
                <a:miter lim="800000"/>
                <a:headEnd/>
                <a:tailEnd/>
              </a:ln>
            </p:spPr>
            <p:txBody>
              <a:bodyPr>
                <a:spAutoFit/>
              </a:bodyPr>
              <a:lstStyle/>
              <a:p>
                <a:pPr algn="ctr"/>
                <a:endParaRPr lang="en-US" sz="1167" dirty="0">
                  <a:solidFill>
                    <a:srgbClr val="F7981F"/>
                  </a:solidFill>
                  <a:ea typeface="Amazon Ember Light" charset="0"/>
                  <a:cs typeface="Amazon Ember Light" charset="0"/>
                </a:endParaRPr>
              </a:p>
            </p:txBody>
          </p:sp>
        </p:grpSp>
        <p:pic>
          <p:nvPicPr>
            <p:cNvPr id="19" name="Picture 18" descr="RDS.png">
              <a:extLst>
                <a:ext uri="{FF2B5EF4-FFF2-40B4-BE49-F238E27FC236}">
                  <a16:creationId xmlns:a16="http://schemas.microsoft.com/office/drawing/2014/main" id="{EB933397-1878-914D-8254-8C68E656A5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7367" y="4333829"/>
              <a:ext cx="725824" cy="725824"/>
            </a:xfrm>
            <a:prstGeom prst="rect">
              <a:avLst/>
            </a:prstGeom>
          </p:spPr>
        </p:pic>
        <p:pic>
          <p:nvPicPr>
            <p:cNvPr id="20" name="Picture 19" descr="S3-Bucket.png">
              <a:extLst>
                <a:ext uri="{FF2B5EF4-FFF2-40B4-BE49-F238E27FC236}">
                  <a16:creationId xmlns:a16="http://schemas.microsoft.com/office/drawing/2014/main" id="{F47DF546-2690-E145-AA5F-DC01CB8A4D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5949" y="5619975"/>
              <a:ext cx="813319" cy="813319"/>
            </a:xfrm>
            <a:prstGeom prst="rect">
              <a:avLst/>
            </a:prstGeom>
          </p:spPr>
        </p:pic>
        <p:pic>
          <p:nvPicPr>
            <p:cNvPr id="21" name="Picture 20" descr="Amazon-Elastic-Block-Storage.png">
              <a:extLst>
                <a:ext uri="{FF2B5EF4-FFF2-40B4-BE49-F238E27FC236}">
                  <a16:creationId xmlns:a16="http://schemas.microsoft.com/office/drawing/2014/main" id="{6F143746-A88C-5649-9A3A-202EAB6D30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4759" y="4762774"/>
              <a:ext cx="342116" cy="342116"/>
            </a:xfrm>
            <a:prstGeom prst="rect">
              <a:avLst/>
            </a:prstGeom>
          </p:spPr>
        </p:pic>
        <p:pic>
          <p:nvPicPr>
            <p:cNvPr id="22" name="Picture 21" descr="RedShift.png">
              <a:extLst>
                <a:ext uri="{FF2B5EF4-FFF2-40B4-BE49-F238E27FC236}">
                  <a16:creationId xmlns:a16="http://schemas.microsoft.com/office/drawing/2014/main" id="{F15E3800-4D4D-BB42-94FD-49FC1716D24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7472" y="5057621"/>
              <a:ext cx="644161" cy="644161"/>
            </a:xfrm>
            <a:prstGeom prst="rect">
              <a:avLst/>
            </a:prstGeom>
          </p:spPr>
        </p:pic>
        <p:cxnSp>
          <p:nvCxnSpPr>
            <p:cNvPr id="23" name="Straight Arrow Connector 22">
              <a:extLst>
                <a:ext uri="{FF2B5EF4-FFF2-40B4-BE49-F238E27FC236}">
                  <a16:creationId xmlns:a16="http://schemas.microsoft.com/office/drawing/2014/main" id="{C2F15372-A604-2D4D-B6A5-B16F670580CB}"/>
                </a:ext>
              </a:extLst>
            </p:cNvPr>
            <p:cNvCxnSpPr>
              <a:stCxn id="11" idx="3"/>
            </p:cNvCxnSpPr>
            <p:nvPr/>
          </p:nvCxnSpPr>
          <p:spPr>
            <a:xfrm flipV="1">
              <a:off x="5697359" y="4760027"/>
              <a:ext cx="3235395" cy="19546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BB3E3A2-E5F3-8843-9E96-51A08AC7B943}"/>
                </a:ext>
              </a:extLst>
            </p:cNvPr>
            <p:cNvCxnSpPr>
              <a:stCxn id="11" idx="3"/>
            </p:cNvCxnSpPr>
            <p:nvPr/>
          </p:nvCxnSpPr>
          <p:spPr>
            <a:xfrm>
              <a:off x="5697360" y="4955488"/>
              <a:ext cx="2839649" cy="2414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4972FF0-67BE-354A-A520-C940BAF24A4E}"/>
                </a:ext>
              </a:extLst>
            </p:cNvPr>
            <p:cNvCxnSpPr>
              <a:stCxn id="11" idx="3"/>
            </p:cNvCxnSpPr>
            <p:nvPr/>
          </p:nvCxnSpPr>
          <p:spPr>
            <a:xfrm>
              <a:off x="5697359" y="4955489"/>
              <a:ext cx="2984863" cy="209409"/>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6217493-3143-D24A-96AF-9C7E8C7FC45D}"/>
                </a:ext>
              </a:extLst>
            </p:cNvPr>
            <p:cNvCxnSpPr>
              <a:stCxn id="11" idx="3"/>
            </p:cNvCxnSpPr>
            <p:nvPr/>
          </p:nvCxnSpPr>
          <p:spPr>
            <a:xfrm>
              <a:off x="5697359" y="4955488"/>
              <a:ext cx="4276556" cy="52194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3552B69-586E-B540-945D-B3AAA2BA747C}"/>
                </a:ext>
              </a:extLst>
            </p:cNvPr>
            <p:cNvCxnSpPr>
              <a:stCxn id="11" idx="3"/>
            </p:cNvCxnSpPr>
            <p:nvPr/>
          </p:nvCxnSpPr>
          <p:spPr>
            <a:xfrm flipV="1">
              <a:off x="5697359" y="4417901"/>
              <a:ext cx="4253039" cy="53758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D3975A9-6683-434B-A35E-140D45F7B884}"/>
                </a:ext>
              </a:extLst>
            </p:cNvPr>
            <p:cNvCxnSpPr>
              <a:stCxn id="11" idx="3"/>
            </p:cNvCxnSpPr>
            <p:nvPr/>
          </p:nvCxnSpPr>
          <p:spPr>
            <a:xfrm>
              <a:off x="5697359" y="4955488"/>
              <a:ext cx="877724" cy="83115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4698796-9854-FC4F-8D52-FD8CC890C791}"/>
                </a:ext>
              </a:extLst>
            </p:cNvPr>
            <p:cNvCxnSpPr>
              <a:stCxn id="11" idx="3"/>
            </p:cNvCxnSpPr>
            <p:nvPr/>
          </p:nvCxnSpPr>
          <p:spPr>
            <a:xfrm>
              <a:off x="5697360" y="4955488"/>
              <a:ext cx="1771977" cy="66448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EBA585FE-83F5-774C-A288-EB795B51BE6C}"/>
                </a:ext>
              </a:extLst>
            </p:cNvPr>
            <p:cNvSpPr txBox="1"/>
            <p:nvPr/>
          </p:nvSpPr>
          <p:spPr>
            <a:xfrm>
              <a:off x="6154363" y="4064417"/>
              <a:ext cx="2189019" cy="247892"/>
            </a:xfrm>
            <a:prstGeom prst="rect">
              <a:avLst/>
            </a:prstGeom>
            <a:noFill/>
          </p:spPr>
          <p:txBody>
            <a:bodyPr wrap="square" rtlCol="0">
              <a:spAutoFit/>
            </a:bodyPr>
            <a:lstStyle/>
            <a:p>
              <a:pPr algn="ctr"/>
              <a:r>
                <a:rPr lang="en-US" sz="1167" dirty="0">
                  <a:ea typeface="Amazon Ember Light" charset="0"/>
                  <a:cs typeface="Amazon Ember Light" charset="0"/>
                </a:rPr>
                <a:t>Create/delete AWS resources</a:t>
              </a:r>
            </a:p>
          </p:txBody>
        </p:sp>
        <p:sp>
          <p:nvSpPr>
            <p:cNvPr id="32" name="TextBox 31">
              <a:extLst>
                <a:ext uri="{FF2B5EF4-FFF2-40B4-BE49-F238E27FC236}">
                  <a16:creationId xmlns:a16="http://schemas.microsoft.com/office/drawing/2014/main" id="{154459A2-69F4-CA42-8740-77C40DD9C4BB}"/>
                </a:ext>
              </a:extLst>
            </p:cNvPr>
            <p:cNvSpPr txBox="1"/>
            <p:nvPr/>
          </p:nvSpPr>
          <p:spPr>
            <a:xfrm>
              <a:off x="1410555" y="5235760"/>
              <a:ext cx="1209602" cy="294593"/>
            </a:xfrm>
            <a:prstGeom prst="rect">
              <a:avLst/>
            </a:prstGeom>
            <a:noFill/>
          </p:spPr>
          <p:txBody>
            <a:bodyPr wrap="square" rtlCol="0">
              <a:spAutoFit/>
            </a:bodyPr>
            <a:lstStyle/>
            <a:p>
              <a:r>
                <a:rPr lang="en-US" sz="1500" dirty="0">
                  <a:ea typeface="Amazon Ember Light" charset="0"/>
                  <a:cs typeface="Amazon Ember Light" charset="0"/>
                </a:rPr>
                <a:t>Template</a:t>
              </a:r>
            </a:p>
          </p:txBody>
        </p:sp>
        <p:sp>
          <p:nvSpPr>
            <p:cNvPr id="33" name="TextBox 32">
              <a:extLst>
                <a:ext uri="{FF2B5EF4-FFF2-40B4-BE49-F238E27FC236}">
                  <a16:creationId xmlns:a16="http://schemas.microsoft.com/office/drawing/2014/main" id="{25CECF21-6A7D-994A-B6EC-0A63EB48D303}"/>
                </a:ext>
              </a:extLst>
            </p:cNvPr>
            <p:cNvSpPr txBox="1"/>
            <p:nvPr/>
          </p:nvSpPr>
          <p:spPr>
            <a:xfrm>
              <a:off x="4884561" y="5224575"/>
              <a:ext cx="760227" cy="294593"/>
            </a:xfrm>
            <a:prstGeom prst="rect">
              <a:avLst/>
            </a:prstGeom>
            <a:noFill/>
          </p:spPr>
          <p:txBody>
            <a:bodyPr wrap="square" rtlCol="0">
              <a:spAutoFit/>
            </a:bodyPr>
            <a:lstStyle/>
            <a:p>
              <a:r>
                <a:rPr lang="en-US" sz="1500" dirty="0">
                  <a:ea typeface="Amazon Ember Light" charset="0"/>
                  <a:cs typeface="Amazon Ember Light" charset="0"/>
                </a:rPr>
                <a:t>Stack</a:t>
              </a:r>
            </a:p>
          </p:txBody>
        </p:sp>
        <p:sp>
          <p:nvSpPr>
            <p:cNvPr id="34" name="TextBox 33">
              <a:extLst>
                <a:ext uri="{FF2B5EF4-FFF2-40B4-BE49-F238E27FC236}">
                  <a16:creationId xmlns:a16="http://schemas.microsoft.com/office/drawing/2014/main" id="{7CEFE3CF-AC6B-E24C-80AA-684EB1AA77C9}"/>
                </a:ext>
              </a:extLst>
            </p:cNvPr>
            <p:cNvSpPr txBox="1"/>
            <p:nvPr/>
          </p:nvSpPr>
          <p:spPr>
            <a:xfrm>
              <a:off x="1422801" y="5585094"/>
              <a:ext cx="2189019" cy="645125"/>
            </a:xfrm>
            <a:prstGeom prst="rect">
              <a:avLst/>
            </a:prstGeom>
            <a:noFill/>
          </p:spPr>
          <p:txBody>
            <a:bodyPr wrap="square" rtlCol="0">
              <a:spAutoFit/>
            </a:bodyPr>
            <a:lstStyle/>
            <a:p>
              <a:pPr marL="190487" indent="-190487">
                <a:buFontTx/>
                <a:buChar char="-"/>
              </a:pPr>
              <a:r>
                <a:rPr lang="en-US" sz="1333" dirty="0">
                  <a:ea typeface="Amazon Ember Light" charset="0"/>
                  <a:cs typeface="Amazon Ember Light" charset="0"/>
                </a:rPr>
                <a:t>Basic definition of resources to create</a:t>
              </a:r>
            </a:p>
            <a:p>
              <a:pPr marL="190487" indent="-190487">
                <a:buFontTx/>
                <a:buChar char="-"/>
              </a:pPr>
              <a:r>
                <a:rPr lang="en-US" sz="1333" dirty="0">
                  <a:ea typeface="Amazon Ember Light" charset="0"/>
                  <a:cs typeface="Amazon Ember Light" charset="0"/>
                </a:rPr>
                <a:t>JSON text file</a:t>
              </a:r>
            </a:p>
          </p:txBody>
        </p:sp>
        <p:sp>
          <p:nvSpPr>
            <p:cNvPr id="35" name="TextBox 34">
              <a:extLst>
                <a:ext uri="{FF2B5EF4-FFF2-40B4-BE49-F238E27FC236}">
                  <a16:creationId xmlns:a16="http://schemas.microsoft.com/office/drawing/2014/main" id="{E8FC2FDE-602B-E14E-A0A5-CBF294D18CC0}"/>
                </a:ext>
              </a:extLst>
            </p:cNvPr>
            <p:cNvSpPr txBox="1"/>
            <p:nvPr/>
          </p:nvSpPr>
          <p:spPr>
            <a:xfrm>
              <a:off x="4109145" y="5575772"/>
              <a:ext cx="2189019" cy="645125"/>
            </a:xfrm>
            <a:prstGeom prst="rect">
              <a:avLst/>
            </a:prstGeom>
            <a:noFill/>
          </p:spPr>
          <p:txBody>
            <a:bodyPr wrap="square" rtlCol="0">
              <a:spAutoFit/>
            </a:bodyPr>
            <a:lstStyle/>
            <a:p>
              <a:pPr marL="190487" indent="-190487">
                <a:buFontTx/>
                <a:buChar char="-"/>
              </a:pPr>
              <a:r>
                <a:rPr lang="en-US" sz="1333" dirty="0">
                  <a:ea typeface="Amazon Ember Light" charset="0"/>
                  <a:cs typeface="Amazon Ember Light" charset="0"/>
                </a:rPr>
                <a:t>Collection of AWS resources</a:t>
              </a:r>
            </a:p>
            <a:p>
              <a:pPr marL="190487" indent="-190487">
                <a:buFontTx/>
                <a:buChar char="-"/>
              </a:pPr>
              <a:endParaRPr lang="en-US" sz="1333" dirty="0">
                <a:ea typeface="Amazon Ember Light" charset="0"/>
                <a:cs typeface="Amazon Ember Light" charset="0"/>
              </a:endParaRPr>
            </a:p>
          </p:txBody>
        </p:sp>
        <p:pic>
          <p:nvPicPr>
            <p:cNvPr id="36" name="Picture 35">
              <a:extLst>
                <a:ext uri="{FF2B5EF4-FFF2-40B4-BE49-F238E27FC236}">
                  <a16:creationId xmlns:a16="http://schemas.microsoft.com/office/drawing/2014/main" id="{FB443941-7826-C546-B696-4A7161D8AC9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4908" y="5636652"/>
              <a:ext cx="613256" cy="735189"/>
            </a:xfrm>
            <a:prstGeom prst="rect">
              <a:avLst/>
            </a:prstGeom>
          </p:spPr>
        </p:pic>
        <p:pic>
          <p:nvPicPr>
            <p:cNvPr id="37" name="Picture 36">
              <a:extLst>
                <a:ext uri="{FF2B5EF4-FFF2-40B4-BE49-F238E27FC236}">
                  <a16:creationId xmlns:a16="http://schemas.microsoft.com/office/drawing/2014/main" id="{8EF5478E-26FB-5545-8BF1-018F018061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82222" y="3344824"/>
              <a:ext cx="754642" cy="492614"/>
            </a:xfrm>
            <a:prstGeom prst="rect">
              <a:avLst/>
            </a:prstGeom>
          </p:spPr>
        </p:pic>
      </p:gr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46</a:t>
            </a:fld>
            <a:endParaRPr lang="en-US"/>
          </a:p>
        </p:txBody>
      </p:sp>
    </p:spTree>
    <p:extLst>
      <p:ext uri="{BB962C8B-B14F-4D97-AF65-F5344CB8AC3E}">
        <p14:creationId xmlns:p14="http://schemas.microsoft.com/office/powerpoint/2010/main" val="2375407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t>You are planning to use AWS CloudFormation to deploy a Linux EC2 instance in two different regions using the same base Amazon Machine Image (AMI).</a:t>
            </a:r>
          </a:p>
          <a:p>
            <a:pPr marL="0" indent="0">
              <a:buNone/>
            </a:pPr>
            <a:endParaRPr lang="en-US" sz="1200" dirty="0"/>
          </a:p>
          <a:p>
            <a:pPr marL="0" indent="0">
              <a:buNone/>
            </a:pPr>
            <a:r>
              <a:rPr lang="en-US" sz="2600" dirty="0"/>
              <a:t>How can you do this using AWS CloudFormation?</a:t>
            </a:r>
          </a:p>
          <a:p>
            <a:endParaRPr lang="en-US" sz="2333" dirty="0"/>
          </a:p>
          <a:p>
            <a:pPr marL="428608" indent="-428608">
              <a:buAutoNum type="alphaUcPeriod"/>
            </a:pPr>
            <a:r>
              <a:rPr lang="en-US" sz="2333" dirty="0"/>
              <a:t>Use two different AWS CloudFormation templates since AWS CloudFormation templates are region-specific. </a:t>
            </a:r>
          </a:p>
          <a:p>
            <a:pPr marL="428608" indent="-428608">
              <a:buAutoNum type="alphaUcPeriod"/>
            </a:pPr>
            <a:r>
              <a:rPr lang="en-US" sz="2333" dirty="0"/>
              <a:t>Use mappings to specify the base AMI since AMI IDs are different in each region</a:t>
            </a:r>
          </a:p>
          <a:p>
            <a:pPr marL="428608" indent="-428608">
              <a:buAutoNum type="alphaUcPeriod"/>
            </a:pPr>
            <a:r>
              <a:rPr lang="en-US" sz="2333" dirty="0"/>
              <a:t>Use parameters to specify the base AMI since AMI IDs are different in each region</a:t>
            </a:r>
          </a:p>
          <a:p>
            <a:pPr marL="428608" indent="-428608">
              <a:buAutoNum type="alphaUcPeriod"/>
            </a:pPr>
            <a:r>
              <a:rPr lang="en-US" sz="2333" dirty="0"/>
              <a:t>AMI IDs are identical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47</a:t>
            </a:fld>
            <a:endParaRPr lang="en-US"/>
          </a:p>
        </p:txBody>
      </p:sp>
    </p:spTree>
    <p:extLst>
      <p:ext uri="{BB962C8B-B14F-4D97-AF65-F5344CB8AC3E}">
        <p14:creationId xmlns:p14="http://schemas.microsoft.com/office/powerpoint/2010/main" val="3836416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t>You are planning to use AWS CloudFormation to deploy a Linux EC2 instance in </a:t>
            </a:r>
            <a:r>
              <a:rPr lang="en-US" sz="2600" b="1" dirty="0">
                <a:solidFill>
                  <a:srgbClr val="D232AA"/>
                </a:solidFill>
              </a:rPr>
              <a:t>two different regions </a:t>
            </a:r>
            <a:r>
              <a:rPr lang="en-US" sz="2600" dirty="0"/>
              <a:t>using the </a:t>
            </a:r>
            <a:r>
              <a:rPr lang="en-US" sz="2600" b="1" dirty="0">
                <a:solidFill>
                  <a:srgbClr val="D232AA"/>
                </a:solidFill>
              </a:rPr>
              <a:t>same base Amazon Machine Image </a:t>
            </a:r>
            <a:r>
              <a:rPr lang="en-US" sz="2600" dirty="0"/>
              <a:t>(AMI).</a:t>
            </a:r>
          </a:p>
          <a:p>
            <a:pPr marL="0" indent="0">
              <a:buNone/>
            </a:pPr>
            <a:endParaRPr lang="en-US" sz="1200" dirty="0"/>
          </a:p>
          <a:p>
            <a:pPr marL="0" indent="0">
              <a:buNone/>
            </a:pPr>
            <a:r>
              <a:rPr lang="en-US" sz="2600" dirty="0"/>
              <a:t>How can you do this using AWS CloudFormation?</a:t>
            </a:r>
          </a:p>
          <a:p>
            <a:endParaRPr lang="en-US" sz="2333" dirty="0"/>
          </a:p>
          <a:p>
            <a:pPr marL="428608" indent="-428608">
              <a:buAutoNum type="alphaUcPeriod"/>
            </a:pPr>
            <a:r>
              <a:rPr lang="en-US" sz="2333" dirty="0"/>
              <a:t>Use two different AWS CloudFormation templates since AWS CloudFormation templates are region-specific. </a:t>
            </a:r>
          </a:p>
          <a:p>
            <a:pPr marL="428608" indent="-428608">
              <a:buAutoNum type="alphaUcPeriod"/>
            </a:pPr>
            <a:r>
              <a:rPr lang="en-US" sz="2333" dirty="0"/>
              <a:t>Use mappings to specify the base AMI since AMI IDs are different in each region</a:t>
            </a:r>
          </a:p>
          <a:p>
            <a:pPr marL="428608" indent="-428608">
              <a:buAutoNum type="alphaUcPeriod"/>
            </a:pPr>
            <a:r>
              <a:rPr lang="en-US" sz="2333" dirty="0"/>
              <a:t>Use parameters to specify the base AMI since AMI IDs are different in each region</a:t>
            </a:r>
          </a:p>
          <a:p>
            <a:pPr marL="428608" indent="-428608">
              <a:buAutoNum type="alphaUcPeriod"/>
            </a:pPr>
            <a:r>
              <a:rPr lang="en-US" sz="2333" dirty="0"/>
              <a:t>AMI IDs are identical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48</a:t>
            </a:fld>
            <a:endParaRPr lang="en-US"/>
          </a:p>
        </p:txBody>
      </p:sp>
    </p:spTree>
    <p:extLst>
      <p:ext uri="{BB962C8B-B14F-4D97-AF65-F5344CB8AC3E}">
        <p14:creationId xmlns:p14="http://schemas.microsoft.com/office/powerpoint/2010/main" val="1620140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t>You are planning to use AWS CloudFormation to deploy a Linux EC2 instance in </a:t>
            </a:r>
            <a:r>
              <a:rPr lang="en-US" sz="2600" b="1" dirty="0">
                <a:solidFill>
                  <a:srgbClr val="D232AA"/>
                </a:solidFill>
              </a:rPr>
              <a:t>two different regions </a:t>
            </a:r>
            <a:r>
              <a:rPr lang="en-US" sz="2600" dirty="0"/>
              <a:t>using the </a:t>
            </a:r>
            <a:r>
              <a:rPr lang="en-US" sz="2600" b="1" dirty="0">
                <a:solidFill>
                  <a:srgbClr val="D232AA"/>
                </a:solidFill>
              </a:rPr>
              <a:t>same base Amazon Machine Image </a:t>
            </a:r>
            <a:r>
              <a:rPr lang="en-US" sz="2600" dirty="0"/>
              <a:t>(AMI).</a:t>
            </a:r>
          </a:p>
          <a:p>
            <a:pPr marL="0" indent="0">
              <a:buNone/>
            </a:pPr>
            <a:endParaRPr lang="en-US" sz="1200" dirty="0"/>
          </a:p>
          <a:p>
            <a:pPr marL="0" indent="0">
              <a:buNone/>
            </a:pPr>
            <a:r>
              <a:rPr lang="en-US" sz="2600" dirty="0"/>
              <a:t>How can you do this using AWS CloudFormation?</a:t>
            </a:r>
          </a:p>
          <a:p>
            <a:endParaRPr lang="en-US" sz="2333" dirty="0"/>
          </a:p>
          <a:p>
            <a:pPr marL="428608" indent="-428608">
              <a:buFont typeface="Arial" pitchFamily="34" charset="0"/>
              <a:buAutoNum type="alphaUcPeriod"/>
            </a:pPr>
            <a:r>
              <a:rPr lang="en-US" sz="2333" dirty="0"/>
              <a:t>Use two different AWS CloudFormation templates since AWS CloudFormation templates are region-specific. (Region specific is not required)</a:t>
            </a:r>
          </a:p>
          <a:p>
            <a:pPr marL="428608" indent="-428608">
              <a:buAutoNum type="alphaUcPeriod"/>
            </a:pPr>
            <a:r>
              <a:rPr lang="en-US" sz="2333" dirty="0"/>
              <a:t>Use mappings to specify the base AMI since AMI IDs are different in each region</a:t>
            </a:r>
          </a:p>
          <a:p>
            <a:pPr marL="428608" indent="-428608">
              <a:buAutoNum type="alphaUcPeriod"/>
            </a:pPr>
            <a:r>
              <a:rPr lang="en-US" sz="2333" dirty="0"/>
              <a:t>Use parameters to specify the base AMI since AMI IDs are different in each region</a:t>
            </a:r>
          </a:p>
          <a:p>
            <a:pPr marL="428608" indent="-428608">
              <a:buAutoNum type="alphaUcPeriod"/>
            </a:pPr>
            <a:r>
              <a:rPr lang="en-US" sz="2333" dirty="0"/>
              <a:t>AMI IDs are identical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49</a:t>
            </a:fld>
            <a:endParaRPr lang="en-US"/>
          </a:p>
        </p:txBody>
      </p:sp>
    </p:spTree>
    <p:extLst>
      <p:ext uri="{BB962C8B-B14F-4D97-AF65-F5344CB8AC3E}">
        <p14:creationId xmlns:p14="http://schemas.microsoft.com/office/powerpoint/2010/main" val="972317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a:xfrm>
            <a:off x="419099" y="365125"/>
            <a:ext cx="9378043" cy="474119"/>
          </a:xfrm>
        </p:spPr>
        <p:txBody>
          <a:bodyPr/>
          <a:lstStyle/>
          <a:p>
            <a:r>
              <a:rPr lang="en-US" sz="3800" dirty="0"/>
              <a:t>Amazon Elastic Block Store (Amazon EBS)</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1"/>
          </p:nvPr>
        </p:nvSpPr>
        <p:spPr>
          <a:xfrm>
            <a:off x="3167740" y="2090057"/>
            <a:ext cx="8490857" cy="4086905"/>
          </a:xfrm>
        </p:spPr>
        <p:txBody>
          <a:bodyPr/>
          <a:lstStyle/>
          <a:p>
            <a:pPr>
              <a:lnSpc>
                <a:spcPct val="150000"/>
              </a:lnSpc>
            </a:pPr>
            <a:r>
              <a:rPr lang="en-US" sz="2500" dirty="0"/>
              <a:t>Provides block level storage </a:t>
            </a:r>
          </a:p>
          <a:p>
            <a:pPr>
              <a:lnSpc>
                <a:spcPct val="150000"/>
              </a:lnSpc>
            </a:pPr>
            <a:r>
              <a:rPr lang="en-US" sz="2500" dirty="0"/>
              <a:t>Attaches in same Availability Zone as EC2 instance </a:t>
            </a:r>
          </a:p>
          <a:p>
            <a:pPr>
              <a:lnSpc>
                <a:spcPct val="150000"/>
              </a:lnSpc>
            </a:pPr>
            <a:r>
              <a:rPr lang="en-US" sz="2500" dirty="0"/>
              <a:t>Persists independent of instance</a:t>
            </a:r>
          </a:p>
          <a:p>
            <a:pPr>
              <a:lnSpc>
                <a:spcPct val="150000"/>
              </a:lnSpc>
            </a:pPr>
            <a:r>
              <a:rPr lang="en-US" sz="2500" dirty="0"/>
              <a:t>Provides access to data quickly and long-term persistence</a:t>
            </a:r>
          </a:p>
          <a:p>
            <a:pPr>
              <a:lnSpc>
                <a:spcPct val="150000"/>
              </a:lnSpc>
            </a:pPr>
            <a:r>
              <a:rPr lang="en-US" sz="2500" dirty="0"/>
              <a:t>Snapshots</a:t>
            </a:r>
          </a:p>
        </p:txBody>
      </p:sp>
      <p:pic>
        <p:nvPicPr>
          <p:cNvPr id="4" name="Picture 3">
            <a:extLst>
              <a:ext uri="{FF2B5EF4-FFF2-40B4-BE49-F238E27FC236}">
                <a16:creationId xmlns:a16="http://schemas.microsoft.com/office/drawing/2014/main" id="{B5AE9456-3294-9746-B45B-E3ECF08634EF}"/>
              </a:ext>
            </a:extLst>
          </p:cNvPr>
          <p:cNvPicPr>
            <a:picLocks noChangeAspect="1"/>
          </p:cNvPicPr>
          <p:nvPr/>
        </p:nvPicPr>
        <p:blipFill rotWithShape="1">
          <a:blip r:embed="rId3"/>
          <a:srcRect l="39100" t="24109" r="38725" b="28759"/>
          <a:stretch/>
        </p:blipFill>
        <p:spPr>
          <a:xfrm>
            <a:off x="790576" y="2748799"/>
            <a:ext cx="1632039" cy="2102287"/>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a:t>
            </a:fld>
            <a:endParaRPr lang="en-US"/>
          </a:p>
        </p:txBody>
      </p:sp>
    </p:spTree>
    <p:extLst>
      <p:ext uri="{BB962C8B-B14F-4D97-AF65-F5344CB8AC3E}">
        <p14:creationId xmlns:p14="http://schemas.microsoft.com/office/powerpoint/2010/main" val="159323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latin typeface="+mj-lt"/>
              </a:rPr>
              <a:t>You are planning to use AWS CloudFormation to deploy a Linux EC2 instance in </a:t>
            </a:r>
            <a:r>
              <a:rPr lang="en-US" sz="2600" b="1" dirty="0">
                <a:solidFill>
                  <a:srgbClr val="D232AA"/>
                </a:solidFill>
                <a:latin typeface="+mj-lt"/>
              </a:rPr>
              <a:t>two different regions </a:t>
            </a:r>
            <a:r>
              <a:rPr lang="en-US" sz="2600" dirty="0">
                <a:latin typeface="+mj-lt"/>
              </a:rPr>
              <a:t>using the </a:t>
            </a:r>
            <a:r>
              <a:rPr lang="en-US" sz="2600" b="1" dirty="0">
                <a:solidFill>
                  <a:srgbClr val="D232AA"/>
                </a:solidFill>
                <a:latin typeface="+mj-lt"/>
              </a:rPr>
              <a:t>same base Amazon Machine Image </a:t>
            </a:r>
            <a:r>
              <a:rPr lang="en-US" sz="2600" dirty="0">
                <a:latin typeface="+mj-lt"/>
              </a:rPr>
              <a:t>(AMI).</a:t>
            </a:r>
          </a:p>
          <a:p>
            <a:pPr marL="0" indent="0">
              <a:buNone/>
            </a:pPr>
            <a:endParaRPr lang="en-US" sz="1200" dirty="0">
              <a:latin typeface="+mj-lt"/>
            </a:endParaRPr>
          </a:p>
          <a:p>
            <a:pPr marL="0" indent="0">
              <a:buNone/>
            </a:pPr>
            <a:r>
              <a:rPr lang="en-US" sz="2600" dirty="0">
                <a:latin typeface="+mj-lt"/>
              </a:rPr>
              <a:t>How can you do this using AWS CloudFormation?</a:t>
            </a:r>
          </a:p>
          <a:p>
            <a:endParaRPr lang="en-US" sz="2333" dirty="0">
              <a:latin typeface="+mj-lt"/>
            </a:endParaRPr>
          </a:p>
          <a:p>
            <a:pPr marL="428608" indent="-428608">
              <a:buFont typeface="Arial" pitchFamily="34" charset="0"/>
              <a:buAutoNum type="alphaUcPeriod"/>
            </a:pPr>
            <a:r>
              <a:rPr lang="en-US" sz="2333" strike="sngStrike" dirty="0">
                <a:solidFill>
                  <a:schemeClr val="bg1">
                    <a:lumMod val="65000"/>
                  </a:schemeClr>
                </a:solidFill>
                <a:latin typeface="+mj-lt"/>
              </a:rPr>
              <a:t>Use two different AWS CloudFormation templates since AWS CloudFormation templates are region-specific. </a:t>
            </a:r>
            <a:r>
              <a:rPr lang="en-US" sz="2333" dirty="0">
                <a:solidFill>
                  <a:schemeClr val="bg1">
                    <a:lumMod val="65000"/>
                  </a:schemeClr>
                </a:solidFill>
                <a:latin typeface="+mj-lt"/>
              </a:rPr>
              <a:t>(Region specific is not required)</a:t>
            </a:r>
          </a:p>
          <a:p>
            <a:pPr marL="428608" indent="-428608">
              <a:buAutoNum type="alphaUcPeriod"/>
            </a:pPr>
            <a:r>
              <a:rPr lang="en-US" sz="2333" dirty="0">
                <a:latin typeface="+mj-lt"/>
              </a:rPr>
              <a:t>Use mappings to specify the base AMI since AMI IDs are different in each region.</a:t>
            </a:r>
          </a:p>
          <a:p>
            <a:pPr marL="428608" indent="-428608">
              <a:buFont typeface="Arial" pitchFamily="34" charset="0"/>
              <a:buAutoNum type="alphaUcPeriod"/>
            </a:pPr>
            <a:r>
              <a:rPr lang="en-US" sz="2333" strike="sngStrike" dirty="0">
                <a:latin typeface="+mj-lt"/>
              </a:rPr>
              <a:t>Use parameters to specify the base AMI since AMI IDs are different in each region. </a:t>
            </a:r>
            <a:r>
              <a:rPr lang="en-US" sz="2333" dirty="0">
                <a:latin typeface="+mj-lt"/>
              </a:rPr>
              <a:t>(Parameters are for inputs from users; AMI IDs are difficult for users to enter)</a:t>
            </a:r>
          </a:p>
          <a:p>
            <a:pPr marL="428608" indent="-428608">
              <a:buAutoNum type="alphaUcPeriod"/>
            </a:pPr>
            <a:r>
              <a:rPr lang="en-US" sz="2333" dirty="0">
                <a:latin typeface="+mj-lt"/>
              </a:rPr>
              <a:t>AMI IDs are identical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50</a:t>
            </a:fld>
            <a:endParaRPr lang="en-US"/>
          </a:p>
        </p:txBody>
      </p:sp>
    </p:spTree>
    <p:extLst>
      <p:ext uri="{BB962C8B-B14F-4D97-AF65-F5344CB8AC3E}">
        <p14:creationId xmlns:p14="http://schemas.microsoft.com/office/powerpoint/2010/main" val="907332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latin typeface="+mj-lt"/>
              </a:rPr>
              <a:t>You are planning to use AWS CloudFormation to deploy a Linux EC2 instance in </a:t>
            </a:r>
            <a:r>
              <a:rPr lang="en-US" sz="2600" b="1" dirty="0">
                <a:solidFill>
                  <a:srgbClr val="D232AA"/>
                </a:solidFill>
                <a:latin typeface="+mj-lt"/>
              </a:rPr>
              <a:t>two different regions </a:t>
            </a:r>
            <a:r>
              <a:rPr lang="en-US" sz="2600" dirty="0">
                <a:latin typeface="+mj-lt"/>
              </a:rPr>
              <a:t>using the </a:t>
            </a:r>
            <a:r>
              <a:rPr lang="en-US" sz="2600" b="1" dirty="0">
                <a:solidFill>
                  <a:srgbClr val="D232AA"/>
                </a:solidFill>
                <a:latin typeface="+mj-lt"/>
              </a:rPr>
              <a:t>same base Amazon Machine Image </a:t>
            </a:r>
            <a:r>
              <a:rPr lang="en-US" sz="2600" dirty="0">
                <a:latin typeface="+mj-lt"/>
              </a:rPr>
              <a:t>(AMI).</a:t>
            </a:r>
          </a:p>
          <a:p>
            <a:pPr marL="0" indent="0">
              <a:buNone/>
            </a:pPr>
            <a:endParaRPr lang="en-US" sz="1200" dirty="0">
              <a:latin typeface="+mj-lt"/>
            </a:endParaRPr>
          </a:p>
          <a:p>
            <a:pPr marL="0" indent="0">
              <a:buNone/>
            </a:pPr>
            <a:r>
              <a:rPr lang="en-US" sz="2600" dirty="0">
                <a:latin typeface="+mj-lt"/>
              </a:rPr>
              <a:t>How can you do this using AWS CloudFormation?</a:t>
            </a:r>
          </a:p>
          <a:p>
            <a:endParaRPr lang="en-US" sz="2333" dirty="0">
              <a:latin typeface="+mj-lt"/>
            </a:endParaRPr>
          </a:p>
          <a:p>
            <a:pPr marL="428608" indent="-428608">
              <a:buFont typeface="Arial" pitchFamily="34" charset="0"/>
              <a:buAutoNum type="alphaUcPeriod"/>
            </a:pPr>
            <a:r>
              <a:rPr lang="en-US" sz="2333" strike="sngStrike" dirty="0">
                <a:solidFill>
                  <a:schemeClr val="bg1">
                    <a:lumMod val="65000"/>
                  </a:schemeClr>
                </a:solidFill>
                <a:latin typeface="+mj-lt"/>
              </a:rPr>
              <a:t>Use two different AWS CloudFormation templates since AWS CloudFormation templates are region-specific. </a:t>
            </a:r>
            <a:r>
              <a:rPr lang="en-US" sz="2333" dirty="0">
                <a:solidFill>
                  <a:schemeClr val="bg1">
                    <a:lumMod val="65000"/>
                  </a:schemeClr>
                </a:solidFill>
                <a:latin typeface="+mj-lt"/>
              </a:rPr>
              <a:t>(Region specific is not required)</a:t>
            </a:r>
          </a:p>
          <a:p>
            <a:pPr marL="428608" indent="-428608">
              <a:buAutoNum type="alphaUcPeriod"/>
            </a:pPr>
            <a:r>
              <a:rPr lang="en-US" sz="2333" dirty="0">
                <a:latin typeface="+mj-lt"/>
              </a:rPr>
              <a:t>Use mappings to specify the base AMI since AMI IDs are different in each region.</a:t>
            </a:r>
          </a:p>
          <a:p>
            <a:pPr marL="428608" indent="-428608">
              <a:buFont typeface="Arial" pitchFamily="34" charset="0"/>
              <a:buAutoNum type="alphaUcPeriod"/>
            </a:pPr>
            <a:r>
              <a:rPr lang="en-US" sz="2333" strike="sngStrike" dirty="0">
                <a:solidFill>
                  <a:schemeClr val="bg1">
                    <a:lumMod val="65000"/>
                  </a:schemeClr>
                </a:solidFill>
                <a:latin typeface="+mj-lt"/>
              </a:rPr>
              <a:t>Use parameters to specify the base AMI since AMI IDs are different in each region. </a:t>
            </a:r>
            <a:r>
              <a:rPr lang="en-US" sz="2333" dirty="0">
                <a:solidFill>
                  <a:schemeClr val="bg1">
                    <a:lumMod val="65000"/>
                  </a:schemeClr>
                </a:solidFill>
                <a:latin typeface="+mj-lt"/>
              </a:rPr>
              <a:t>(Parameters are for inputs from users; AMI IDs are difficult for users to enter)</a:t>
            </a:r>
          </a:p>
          <a:p>
            <a:pPr marL="428608" indent="-428608">
              <a:buFont typeface="Arial" pitchFamily="34" charset="0"/>
              <a:buAutoNum type="alphaUcPeriod"/>
            </a:pPr>
            <a:r>
              <a:rPr lang="en-US" sz="2333" strike="sngStrike" dirty="0">
                <a:latin typeface="+mj-lt"/>
              </a:rPr>
              <a:t>AMI IDs are identical across regions. </a:t>
            </a:r>
            <a:r>
              <a:rPr lang="en-US" sz="2333" dirty="0">
                <a:latin typeface="+mj-lt"/>
              </a:rPr>
              <a:t>(AMI IDs differ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51</a:t>
            </a:fld>
            <a:endParaRPr lang="en-US"/>
          </a:p>
        </p:txBody>
      </p:sp>
    </p:spTree>
    <p:extLst>
      <p:ext uri="{BB962C8B-B14F-4D97-AF65-F5344CB8AC3E}">
        <p14:creationId xmlns:p14="http://schemas.microsoft.com/office/powerpoint/2010/main" val="291061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z="2600" dirty="0">
                <a:latin typeface="+mj-lt"/>
              </a:rPr>
              <a:t>You are planning to use AWS CloudFormation to deploy a Linux EC2 instance in </a:t>
            </a:r>
            <a:r>
              <a:rPr lang="en-US" sz="2600" b="1" dirty="0">
                <a:solidFill>
                  <a:srgbClr val="D232AA"/>
                </a:solidFill>
                <a:latin typeface="+mj-lt"/>
              </a:rPr>
              <a:t>two different regions </a:t>
            </a:r>
            <a:r>
              <a:rPr lang="en-US" sz="2600" dirty="0">
                <a:latin typeface="+mj-lt"/>
              </a:rPr>
              <a:t>using the </a:t>
            </a:r>
            <a:r>
              <a:rPr lang="en-US" sz="2600" b="1" dirty="0">
                <a:solidFill>
                  <a:srgbClr val="D232AA"/>
                </a:solidFill>
                <a:latin typeface="+mj-lt"/>
              </a:rPr>
              <a:t>same base Amazon Machine Image </a:t>
            </a:r>
            <a:r>
              <a:rPr lang="en-US" sz="2600" dirty="0">
                <a:latin typeface="+mj-lt"/>
              </a:rPr>
              <a:t>(AMI).</a:t>
            </a:r>
          </a:p>
          <a:p>
            <a:pPr marL="0" indent="0">
              <a:buNone/>
            </a:pPr>
            <a:endParaRPr lang="en-US" sz="1200" dirty="0">
              <a:latin typeface="+mj-lt"/>
            </a:endParaRPr>
          </a:p>
          <a:p>
            <a:pPr marL="0" indent="0">
              <a:buNone/>
            </a:pPr>
            <a:r>
              <a:rPr lang="en-US" sz="2600" dirty="0">
                <a:latin typeface="+mj-lt"/>
              </a:rPr>
              <a:t>How can you do this using AWS CloudFormation?</a:t>
            </a:r>
          </a:p>
          <a:p>
            <a:endParaRPr lang="en-US" sz="2333" dirty="0">
              <a:latin typeface="+mj-lt"/>
            </a:endParaRPr>
          </a:p>
          <a:p>
            <a:pPr marL="428608" indent="-428608">
              <a:buFont typeface="Arial" pitchFamily="34" charset="0"/>
              <a:buAutoNum type="alphaUcPeriod"/>
            </a:pPr>
            <a:r>
              <a:rPr lang="en-US" sz="2333" strike="sngStrike" dirty="0">
                <a:solidFill>
                  <a:schemeClr val="bg1">
                    <a:lumMod val="65000"/>
                  </a:schemeClr>
                </a:solidFill>
                <a:latin typeface="+mj-lt"/>
              </a:rPr>
              <a:t>Use two different AWS CloudFormation templates since AWS CloudFormation templates are region-specific. </a:t>
            </a:r>
            <a:r>
              <a:rPr lang="en-US" sz="2333" dirty="0">
                <a:solidFill>
                  <a:schemeClr val="bg1">
                    <a:lumMod val="65000"/>
                  </a:schemeClr>
                </a:solidFill>
                <a:latin typeface="+mj-lt"/>
              </a:rPr>
              <a:t>(Region specific is not required)</a:t>
            </a:r>
          </a:p>
          <a:p>
            <a:pPr marL="428608" indent="-428608">
              <a:buAutoNum type="alphaUcPeriod"/>
            </a:pPr>
            <a:r>
              <a:rPr lang="en-US" sz="2333" b="1" dirty="0">
                <a:solidFill>
                  <a:schemeClr val="accent3"/>
                </a:solidFill>
                <a:latin typeface="+mj-lt"/>
              </a:rPr>
              <a:t>Use mappings to specify the base AMI since AMI IDs are different in each region.</a:t>
            </a:r>
          </a:p>
          <a:p>
            <a:pPr marL="428608" indent="-428608">
              <a:buFont typeface="Arial" pitchFamily="34" charset="0"/>
              <a:buAutoNum type="alphaUcPeriod"/>
            </a:pPr>
            <a:r>
              <a:rPr lang="en-US" sz="2333" strike="sngStrike" dirty="0">
                <a:solidFill>
                  <a:schemeClr val="bg1">
                    <a:lumMod val="65000"/>
                  </a:schemeClr>
                </a:solidFill>
                <a:latin typeface="+mj-lt"/>
              </a:rPr>
              <a:t>Use parameters to specify the base AMI since AMI IDs are different in each region. </a:t>
            </a:r>
            <a:r>
              <a:rPr lang="en-US" sz="2333" dirty="0">
                <a:solidFill>
                  <a:schemeClr val="bg1">
                    <a:lumMod val="65000"/>
                  </a:schemeClr>
                </a:solidFill>
                <a:latin typeface="+mj-lt"/>
              </a:rPr>
              <a:t>(Parameters are for inputs from users; AMI IDs are difficult for users to enter)</a:t>
            </a:r>
          </a:p>
          <a:p>
            <a:pPr marL="428608" indent="-428608">
              <a:buFont typeface="Arial" pitchFamily="34" charset="0"/>
              <a:buAutoNum type="alphaUcPeriod"/>
            </a:pPr>
            <a:r>
              <a:rPr lang="en-US" sz="2333" strike="sngStrike" dirty="0">
                <a:solidFill>
                  <a:schemeClr val="bg1">
                    <a:lumMod val="65000"/>
                  </a:schemeClr>
                </a:solidFill>
                <a:latin typeface="+mj-lt"/>
              </a:rPr>
              <a:t>AMI IDs are identical across regions. </a:t>
            </a:r>
            <a:r>
              <a:rPr lang="en-US" sz="2333" dirty="0">
                <a:solidFill>
                  <a:schemeClr val="bg1">
                    <a:lumMod val="65000"/>
                  </a:schemeClr>
                </a:solidFill>
                <a:latin typeface="+mj-lt"/>
              </a:rPr>
              <a:t>(AMI IDs differ across regions)</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52</a:t>
            </a:fld>
            <a:endParaRPr lang="en-US"/>
          </a:p>
        </p:txBody>
      </p:sp>
    </p:spTree>
    <p:extLst>
      <p:ext uri="{BB962C8B-B14F-4D97-AF65-F5344CB8AC3E}">
        <p14:creationId xmlns:p14="http://schemas.microsoft.com/office/powerpoint/2010/main" val="16344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AWS Lambda</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3799115" y="2243364"/>
            <a:ext cx="7903028" cy="3729038"/>
          </a:xfrm>
        </p:spPr>
        <p:txBody>
          <a:bodyPr>
            <a:noAutofit/>
          </a:bodyPr>
          <a:lstStyle/>
          <a:p>
            <a:pPr>
              <a:lnSpc>
                <a:spcPct val="100000"/>
              </a:lnSpc>
              <a:spcAft>
                <a:spcPts val="1200"/>
              </a:spcAft>
            </a:pPr>
            <a:r>
              <a:rPr lang="en-US" dirty="0">
                <a:latin typeface="+mj-lt"/>
              </a:rPr>
              <a:t>Fully managed compute service </a:t>
            </a:r>
          </a:p>
          <a:p>
            <a:pPr>
              <a:lnSpc>
                <a:spcPct val="100000"/>
              </a:lnSpc>
              <a:spcAft>
                <a:spcPts val="1200"/>
              </a:spcAft>
            </a:pPr>
            <a:r>
              <a:rPr lang="en-US" dirty="0">
                <a:latin typeface="+mj-lt"/>
              </a:rPr>
              <a:t>Runs stateless code (Node.js, Java, C#, Go and Python) in response to an event or on a time-based interval.</a:t>
            </a:r>
          </a:p>
          <a:p>
            <a:pPr>
              <a:lnSpc>
                <a:spcPct val="100000"/>
              </a:lnSpc>
              <a:spcAft>
                <a:spcPts val="1200"/>
              </a:spcAft>
            </a:pPr>
            <a:r>
              <a:rPr lang="en-US" dirty="0">
                <a:latin typeface="+mj-lt"/>
              </a:rPr>
              <a:t>Run code without managing infrastructure like Amazon EC2 instances.</a:t>
            </a:r>
          </a:p>
        </p:txBody>
      </p:sp>
      <p:sp>
        <p:nvSpPr>
          <p:cNvPr id="6" name="TextBox 5">
            <a:extLst>
              <a:ext uri="{FF2B5EF4-FFF2-40B4-BE49-F238E27FC236}">
                <a16:creationId xmlns:a16="http://schemas.microsoft.com/office/drawing/2014/main" id="{8BEE06E2-8CBD-3F48-8B4F-C05F3077B353}"/>
              </a:ext>
            </a:extLst>
          </p:cNvPr>
          <p:cNvSpPr txBox="1"/>
          <p:nvPr/>
        </p:nvSpPr>
        <p:spPr>
          <a:xfrm>
            <a:off x="1237081" y="4593403"/>
            <a:ext cx="1649375" cy="372762"/>
          </a:xfrm>
          <a:prstGeom prst="rect">
            <a:avLst/>
          </a:prstGeom>
          <a:noFill/>
        </p:spPr>
        <p:txBody>
          <a:bodyPr wrap="square" lIns="0" tIns="0" rIns="0" bIns="0" rtlCol="0" anchor="t">
            <a:noAutofit/>
          </a:bodyPr>
          <a:lstStyle/>
          <a:p>
            <a:pPr algn="ctr"/>
            <a:r>
              <a:rPr lang="en-US" sz="2000" b="1" dirty="0"/>
              <a:t>AWS Lambda</a:t>
            </a:r>
          </a:p>
        </p:txBody>
      </p:sp>
      <p:pic>
        <p:nvPicPr>
          <p:cNvPr id="7" name="Picture 6">
            <a:extLst>
              <a:ext uri="{FF2B5EF4-FFF2-40B4-BE49-F238E27FC236}">
                <a16:creationId xmlns:a16="http://schemas.microsoft.com/office/drawing/2014/main" id="{6BA9BEBA-AB7E-9C44-9409-209A5221F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413" y="2537580"/>
            <a:ext cx="1536711" cy="1844053"/>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53</a:t>
            </a:fld>
            <a:endParaRPr lang="en-US"/>
          </a:p>
        </p:txBody>
      </p:sp>
    </p:spTree>
    <p:extLst>
      <p:ext uri="{BB962C8B-B14F-4D97-AF65-F5344CB8AC3E}">
        <p14:creationId xmlns:p14="http://schemas.microsoft.com/office/powerpoint/2010/main" val="2078787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How can I access the output of print statements from AWS Lambda? </a:t>
            </a:r>
          </a:p>
          <a:p>
            <a:endParaRPr lang="en-US" sz="3600" dirty="0">
              <a:latin typeface="+mj-lt"/>
            </a:endParaRPr>
          </a:p>
          <a:p>
            <a:pPr marL="428608" indent="-428608">
              <a:buAutoNum type="alphaUcPeriod"/>
            </a:pPr>
            <a:r>
              <a:rPr lang="en-US" sz="2400" dirty="0">
                <a:latin typeface="+mj-lt"/>
              </a:rPr>
              <a:t>Connect by using SSH into Lambda and look at system logs.</a:t>
            </a:r>
          </a:p>
          <a:p>
            <a:pPr marL="428608" indent="-428608">
              <a:buAutoNum type="alphaUcPeriod"/>
            </a:pPr>
            <a:r>
              <a:rPr lang="en-US" sz="2400" dirty="0">
                <a:latin typeface="+mj-lt"/>
              </a:rPr>
              <a:t>Lambda writes all output to Amazon </a:t>
            </a:r>
            <a:r>
              <a:rPr lang="en-US" sz="2400" dirty="0">
                <a:solidFill>
                  <a:srgbClr val="000000"/>
                </a:solidFill>
                <a:latin typeface="+mj-lt"/>
              </a:rPr>
              <a:t>S3 by default.</a:t>
            </a:r>
          </a:p>
          <a:p>
            <a:pPr marL="428608" indent="-428608">
              <a:buAutoNum type="alphaUcPeriod"/>
            </a:pPr>
            <a:r>
              <a:rPr lang="en-US" sz="2400" dirty="0">
                <a:latin typeface="+mj-lt"/>
              </a:rPr>
              <a:t>Amazon CloudWatch Logs.</a:t>
            </a:r>
          </a:p>
          <a:p>
            <a:pPr marL="428608" indent="-428608">
              <a:buAutoNum type="alphaUcPeriod"/>
            </a:pPr>
            <a:r>
              <a:rPr lang="en-US" sz="2400" dirty="0">
                <a:latin typeface="+mj-lt"/>
              </a:rPr>
              <a:t>Print statements are ignored in </a:t>
            </a:r>
            <a:r>
              <a:rPr lang="en-US" sz="2400" dirty="0">
                <a:solidFill>
                  <a:srgbClr val="000000"/>
                </a:solidFill>
                <a:latin typeface="+mj-lt"/>
              </a:rPr>
              <a:t>Lambda.</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54</a:t>
            </a:fld>
            <a:endParaRPr lang="en-US"/>
          </a:p>
        </p:txBody>
      </p:sp>
    </p:spTree>
    <p:extLst>
      <p:ext uri="{BB962C8B-B14F-4D97-AF65-F5344CB8AC3E}">
        <p14:creationId xmlns:p14="http://schemas.microsoft.com/office/powerpoint/2010/main" val="736021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How can I access the output of print statements from AWS Lambda? </a:t>
            </a:r>
          </a:p>
          <a:p>
            <a:endParaRPr lang="en-US" sz="3600" dirty="0">
              <a:latin typeface="+mj-lt"/>
            </a:endParaRPr>
          </a:p>
          <a:p>
            <a:pPr marL="428608" indent="-428608">
              <a:buFont typeface="Arial" pitchFamily="34" charset="0"/>
              <a:buAutoNum type="alphaUcPeriod"/>
            </a:pPr>
            <a:r>
              <a:rPr lang="en-US" sz="2400" strike="sngStrike" dirty="0">
                <a:latin typeface="+mj-lt"/>
              </a:rPr>
              <a:t>Connect by using SSH into Lambda and look at system logs. </a:t>
            </a:r>
            <a:r>
              <a:rPr lang="en-US" sz="2400" dirty="0">
                <a:latin typeface="+mj-lt"/>
              </a:rPr>
              <a:t>(Lambda does not allow SSH access)</a:t>
            </a:r>
          </a:p>
          <a:p>
            <a:pPr marL="428608" indent="-428608">
              <a:buFont typeface="Arial" pitchFamily="34" charset="0"/>
              <a:buAutoNum type="alphaUcPeriod"/>
            </a:pPr>
            <a:r>
              <a:rPr lang="en-US" sz="2400" dirty="0">
                <a:latin typeface="+mj-lt"/>
              </a:rPr>
              <a:t>Lambda writes all output to Amazon </a:t>
            </a:r>
            <a:r>
              <a:rPr lang="en-US" sz="2400" dirty="0">
                <a:solidFill>
                  <a:srgbClr val="000000"/>
                </a:solidFill>
                <a:latin typeface="+mj-lt"/>
              </a:rPr>
              <a:t>S3 by default.</a:t>
            </a:r>
          </a:p>
          <a:p>
            <a:pPr marL="428608" indent="-428608">
              <a:buAutoNum type="alphaUcPeriod"/>
            </a:pPr>
            <a:r>
              <a:rPr lang="en-US" sz="2400" dirty="0">
                <a:latin typeface="+mj-lt"/>
              </a:rPr>
              <a:t>Amazon CloudWatch Logs.</a:t>
            </a:r>
          </a:p>
          <a:p>
            <a:pPr marL="428608" indent="-428608">
              <a:buAutoNum type="alphaUcPeriod"/>
            </a:pPr>
            <a:r>
              <a:rPr lang="en-US" sz="2400" dirty="0">
                <a:latin typeface="+mj-lt"/>
              </a:rPr>
              <a:t>Print statements are ignored in </a:t>
            </a:r>
            <a:r>
              <a:rPr lang="en-US" sz="2400" dirty="0">
                <a:solidFill>
                  <a:srgbClr val="000000"/>
                </a:solidFill>
                <a:latin typeface="+mj-lt"/>
              </a:rPr>
              <a:t>Lambda.</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55</a:t>
            </a:fld>
            <a:endParaRPr lang="en-US"/>
          </a:p>
        </p:txBody>
      </p:sp>
    </p:spTree>
    <p:extLst>
      <p:ext uri="{BB962C8B-B14F-4D97-AF65-F5344CB8AC3E}">
        <p14:creationId xmlns:p14="http://schemas.microsoft.com/office/powerpoint/2010/main" val="2004219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How can I access the output of print statements from AWS Lambda? </a:t>
            </a:r>
          </a:p>
          <a:p>
            <a:endParaRPr lang="en-US" sz="3600" dirty="0">
              <a:latin typeface="+mj-lt"/>
            </a:endParaRPr>
          </a:p>
          <a:p>
            <a:pPr marL="428608" indent="-428608">
              <a:buFont typeface="Arial" pitchFamily="34" charset="0"/>
              <a:buAutoNum type="alphaUcPeriod"/>
            </a:pPr>
            <a:r>
              <a:rPr lang="en-US" sz="2400" strike="sngStrike" dirty="0">
                <a:solidFill>
                  <a:schemeClr val="bg1">
                    <a:lumMod val="65000"/>
                  </a:schemeClr>
                </a:solidFill>
                <a:latin typeface="+mj-lt"/>
              </a:rPr>
              <a:t>Connect by using SSH into Lambda and look at system logs. </a:t>
            </a:r>
            <a:r>
              <a:rPr lang="en-US" sz="2400" dirty="0">
                <a:solidFill>
                  <a:schemeClr val="bg1">
                    <a:lumMod val="65000"/>
                  </a:schemeClr>
                </a:solidFill>
                <a:latin typeface="+mj-lt"/>
              </a:rPr>
              <a:t>(Lambda does not allow SSH access)</a:t>
            </a:r>
          </a:p>
          <a:p>
            <a:pPr marL="428608" indent="-428608">
              <a:buFont typeface="Arial" pitchFamily="34" charset="0"/>
              <a:buAutoNum type="alphaUcPeriod"/>
            </a:pPr>
            <a:r>
              <a:rPr lang="en-US" sz="2400" strike="sngStrike" dirty="0">
                <a:latin typeface="+mj-lt"/>
              </a:rPr>
              <a:t>Lambda writes all output to Amazon </a:t>
            </a:r>
            <a:r>
              <a:rPr lang="en-US" sz="2400" strike="sngStrike" dirty="0">
                <a:solidFill>
                  <a:srgbClr val="000000"/>
                </a:solidFill>
                <a:latin typeface="+mj-lt"/>
              </a:rPr>
              <a:t>S3 by default. </a:t>
            </a:r>
            <a:r>
              <a:rPr lang="en-US" sz="2400" dirty="0">
                <a:solidFill>
                  <a:srgbClr val="000000"/>
                </a:solidFill>
                <a:latin typeface="+mj-lt"/>
              </a:rPr>
              <a:t>(Lambda does not write all output to S3 by default)</a:t>
            </a:r>
          </a:p>
          <a:p>
            <a:pPr marL="428608" indent="-428608">
              <a:buAutoNum type="alphaUcPeriod"/>
            </a:pPr>
            <a:r>
              <a:rPr lang="en-US" sz="2400" dirty="0">
                <a:latin typeface="+mj-lt"/>
              </a:rPr>
              <a:t>Amazon CloudWatch Logs.</a:t>
            </a:r>
          </a:p>
          <a:p>
            <a:pPr marL="428608" indent="-428608">
              <a:buAutoNum type="alphaUcPeriod"/>
            </a:pPr>
            <a:r>
              <a:rPr lang="en-US" sz="2400" dirty="0">
                <a:latin typeface="+mj-lt"/>
              </a:rPr>
              <a:t>Print statements are ignored in </a:t>
            </a:r>
            <a:r>
              <a:rPr lang="en-US" sz="2400" dirty="0">
                <a:solidFill>
                  <a:srgbClr val="000000"/>
                </a:solidFill>
                <a:latin typeface="+mj-lt"/>
              </a:rPr>
              <a:t>Lambda.</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56</a:t>
            </a:fld>
            <a:endParaRPr lang="en-US"/>
          </a:p>
        </p:txBody>
      </p:sp>
    </p:spTree>
    <p:extLst>
      <p:ext uri="{BB962C8B-B14F-4D97-AF65-F5344CB8AC3E}">
        <p14:creationId xmlns:p14="http://schemas.microsoft.com/office/powerpoint/2010/main" val="1136180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How can I access the output of print statements from AWS Lambda? </a:t>
            </a:r>
          </a:p>
          <a:p>
            <a:endParaRPr lang="en-US" sz="3600" dirty="0">
              <a:latin typeface="+mj-lt"/>
            </a:endParaRPr>
          </a:p>
          <a:p>
            <a:pPr marL="428608" indent="-428608">
              <a:buFont typeface="Arial" pitchFamily="34" charset="0"/>
              <a:buAutoNum type="alphaUcPeriod"/>
            </a:pPr>
            <a:r>
              <a:rPr lang="en-US" sz="2400" strike="sngStrike" dirty="0">
                <a:solidFill>
                  <a:schemeClr val="bg1">
                    <a:lumMod val="65000"/>
                  </a:schemeClr>
                </a:solidFill>
                <a:latin typeface="+mj-lt"/>
              </a:rPr>
              <a:t>Connect by using SSH into Lambda and look at system logs. </a:t>
            </a:r>
            <a:r>
              <a:rPr lang="en-US" sz="2400" dirty="0">
                <a:solidFill>
                  <a:schemeClr val="bg1">
                    <a:lumMod val="65000"/>
                  </a:schemeClr>
                </a:solidFill>
                <a:latin typeface="+mj-lt"/>
              </a:rPr>
              <a:t>(Lambda does not allow SSH access)</a:t>
            </a:r>
          </a:p>
          <a:p>
            <a:pPr marL="428608" indent="-428608">
              <a:buFont typeface="Arial" pitchFamily="34" charset="0"/>
              <a:buAutoNum type="alphaUcPeriod"/>
            </a:pPr>
            <a:r>
              <a:rPr lang="en-US" sz="2400" strike="sngStrike" dirty="0">
                <a:solidFill>
                  <a:schemeClr val="bg1">
                    <a:lumMod val="65000"/>
                  </a:schemeClr>
                </a:solidFill>
                <a:latin typeface="+mj-lt"/>
              </a:rPr>
              <a:t>Lambda writes all output to Amazon S3. by default. (Lambda does not write all output to S3 by default)</a:t>
            </a:r>
          </a:p>
          <a:p>
            <a:pPr marL="428608" indent="-428608">
              <a:buAutoNum type="alphaUcPeriod"/>
            </a:pPr>
            <a:r>
              <a:rPr lang="en-US" sz="2400" dirty="0">
                <a:latin typeface="+mj-lt"/>
              </a:rPr>
              <a:t>Amazon CloudWatch Logs.</a:t>
            </a:r>
          </a:p>
          <a:p>
            <a:pPr marL="428608" indent="-428608">
              <a:buAutoNum type="alphaUcPeriod"/>
            </a:pPr>
            <a:r>
              <a:rPr lang="en-US" sz="2400" strike="sngStrike" dirty="0">
                <a:latin typeface="+mj-lt"/>
              </a:rPr>
              <a:t>Print statements are ignored in </a:t>
            </a:r>
            <a:r>
              <a:rPr lang="en-US" sz="2400" strike="sngStrike" dirty="0">
                <a:solidFill>
                  <a:srgbClr val="000000"/>
                </a:solidFill>
                <a:latin typeface="+mj-lt"/>
              </a:rPr>
              <a:t>Lambda. </a:t>
            </a:r>
            <a:r>
              <a:rPr lang="en-US" sz="2400" dirty="0">
                <a:solidFill>
                  <a:srgbClr val="000000"/>
                </a:solidFill>
                <a:latin typeface="+mj-lt"/>
              </a:rPr>
              <a:t>(Print statements are not ignored in Lambda)</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57</a:t>
            </a:fld>
            <a:endParaRPr lang="en-US"/>
          </a:p>
        </p:txBody>
      </p:sp>
    </p:spTree>
    <p:extLst>
      <p:ext uri="{BB962C8B-B14F-4D97-AF65-F5344CB8AC3E}">
        <p14:creationId xmlns:p14="http://schemas.microsoft.com/office/powerpoint/2010/main" val="109951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How can I access the output of print statements from AWS Lambda? </a:t>
            </a:r>
          </a:p>
          <a:p>
            <a:endParaRPr lang="en-US" sz="3600" dirty="0">
              <a:latin typeface="+mj-lt"/>
            </a:endParaRPr>
          </a:p>
          <a:p>
            <a:pPr marL="428608" indent="-428608">
              <a:buFont typeface="Arial" pitchFamily="34" charset="0"/>
              <a:buAutoNum type="alphaUcPeriod"/>
            </a:pPr>
            <a:r>
              <a:rPr lang="en-US" sz="2400" strike="sngStrike" dirty="0">
                <a:solidFill>
                  <a:schemeClr val="bg1">
                    <a:lumMod val="65000"/>
                  </a:schemeClr>
                </a:solidFill>
                <a:latin typeface="+mj-lt"/>
              </a:rPr>
              <a:t>Connect by using SSH into Lambda and look at system logs. </a:t>
            </a:r>
            <a:r>
              <a:rPr lang="en-US" sz="2400" dirty="0">
                <a:solidFill>
                  <a:schemeClr val="bg1">
                    <a:lumMod val="65000"/>
                  </a:schemeClr>
                </a:solidFill>
                <a:latin typeface="+mj-lt"/>
              </a:rPr>
              <a:t>(Lambda does not allow SSH access)</a:t>
            </a:r>
          </a:p>
          <a:p>
            <a:pPr marL="428608" indent="-428608">
              <a:buFont typeface="Arial" pitchFamily="34" charset="0"/>
              <a:buAutoNum type="alphaUcPeriod"/>
            </a:pPr>
            <a:r>
              <a:rPr lang="en-US" sz="2400" strike="sngStrike" dirty="0">
                <a:solidFill>
                  <a:schemeClr val="bg1">
                    <a:lumMod val="65000"/>
                  </a:schemeClr>
                </a:solidFill>
                <a:latin typeface="+mj-lt"/>
              </a:rPr>
              <a:t>Lambda writes all output to Amazon S3 by default. (Lambda does not write all output to S3 by default)</a:t>
            </a:r>
          </a:p>
          <a:p>
            <a:pPr marL="428608" indent="-428608">
              <a:buAutoNum type="alphaUcPeriod"/>
            </a:pPr>
            <a:r>
              <a:rPr lang="en-US" sz="2400" b="1" dirty="0">
                <a:solidFill>
                  <a:schemeClr val="accent3"/>
                </a:solidFill>
                <a:latin typeface="+mj-lt"/>
              </a:rPr>
              <a:t>Amazon CloudWatch Logs.</a:t>
            </a:r>
          </a:p>
          <a:p>
            <a:pPr marL="428608" indent="-428608">
              <a:buAutoNum type="alphaUcPeriod"/>
            </a:pPr>
            <a:r>
              <a:rPr lang="en-US" sz="2400" strike="sngStrike" dirty="0">
                <a:solidFill>
                  <a:schemeClr val="bg1">
                    <a:lumMod val="65000"/>
                  </a:schemeClr>
                </a:solidFill>
                <a:latin typeface="+mj-lt"/>
              </a:rPr>
              <a:t>Print statements are ignored in Lambda. </a:t>
            </a:r>
            <a:r>
              <a:rPr lang="en-US" sz="2400" dirty="0">
                <a:solidFill>
                  <a:schemeClr val="bg1">
                    <a:lumMod val="65000"/>
                  </a:schemeClr>
                </a:solidFill>
                <a:latin typeface="+mj-lt"/>
              </a:rPr>
              <a:t>(Print statements are not ignored in Lambda)</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58</a:t>
            </a:fld>
            <a:endParaRPr lang="en-US"/>
          </a:p>
        </p:txBody>
      </p:sp>
    </p:spTree>
    <p:extLst>
      <p:ext uri="{BB962C8B-B14F-4D97-AF65-F5344CB8AC3E}">
        <p14:creationId xmlns:p14="http://schemas.microsoft.com/office/powerpoint/2010/main" val="3246702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vert="horz" lIns="91440" tIns="45720" rIns="91440" bIns="45720" rtlCol="0" anchor="ctr">
            <a:noAutofit/>
          </a:bodyPr>
          <a:lstStyle/>
          <a:p>
            <a:r>
              <a:rPr lang="en-US" dirty="0"/>
              <a:t>Exam Considerations</a:t>
            </a:r>
          </a:p>
        </p:txBody>
      </p:sp>
      <p:grpSp>
        <p:nvGrpSpPr>
          <p:cNvPr id="8" name="Group 7">
            <a:extLst>
              <a:ext uri="{FF2B5EF4-FFF2-40B4-BE49-F238E27FC236}">
                <a16:creationId xmlns:a16="http://schemas.microsoft.com/office/drawing/2014/main" id="{9ADF11C9-8BD8-654D-BA57-A77E9685F8F5}"/>
              </a:ext>
            </a:extLst>
          </p:cNvPr>
          <p:cNvGrpSpPr/>
          <p:nvPr/>
        </p:nvGrpSpPr>
        <p:grpSpPr>
          <a:xfrm>
            <a:off x="497417" y="2063384"/>
            <a:ext cx="7609119" cy="412126"/>
            <a:chOff x="5016500" y="1612113"/>
            <a:chExt cx="8264933" cy="494552"/>
          </a:xfrm>
        </p:grpSpPr>
        <p:sp>
          <p:nvSpPr>
            <p:cNvPr id="25" name="Oval 24">
              <a:extLst>
                <a:ext uri="{FF2B5EF4-FFF2-40B4-BE49-F238E27FC236}">
                  <a16:creationId xmlns:a16="http://schemas.microsoft.com/office/drawing/2014/main" id="{3784BD78-49FC-454C-9D1A-45FA4BA55365}"/>
                </a:ext>
              </a:extLst>
            </p:cNvPr>
            <p:cNvSpPr/>
            <p:nvPr/>
          </p:nvSpPr>
          <p:spPr>
            <a:xfrm>
              <a:off x="5016500" y="1612113"/>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01</a:t>
              </a:r>
            </a:p>
          </p:txBody>
        </p:sp>
        <p:sp>
          <p:nvSpPr>
            <p:cNvPr id="26" name="TextBox 25">
              <a:extLst>
                <a:ext uri="{FF2B5EF4-FFF2-40B4-BE49-F238E27FC236}">
                  <a16:creationId xmlns:a16="http://schemas.microsoft.com/office/drawing/2014/main" id="{4690BACA-F54F-1C46-A006-7C524767D98F}"/>
                </a:ext>
              </a:extLst>
            </p:cNvPr>
            <p:cNvSpPr txBox="1"/>
            <p:nvPr/>
          </p:nvSpPr>
          <p:spPr>
            <a:xfrm>
              <a:off x="5705473" y="1663466"/>
              <a:ext cx="7575960" cy="443199"/>
            </a:xfrm>
            <a:prstGeom prst="rect">
              <a:avLst/>
            </a:prstGeom>
            <a:noFill/>
          </p:spPr>
          <p:txBody>
            <a:bodyPr wrap="square" lIns="0" tIns="0" rIns="0" bIns="0" rtlCol="0" anchor="t">
              <a:spAutoFit/>
            </a:bodyPr>
            <a:lstStyle/>
            <a:p>
              <a:pPr defTabSz="761970">
                <a:defRPr/>
              </a:pPr>
              <a:r>
                <a:rPr lang="en-US" sz="2400" dirty="0">
                  <a:solidFill>
                    <a:srgbClr val="474746">
                      <a:lumMod val="50000"/>
                    </a:srgbClr>
                  </a:solidFill>
                </a:rPr>
                <a:t>Expect “Single AZ” will never be a right answer.</a:t>
              </a:r>
            </a:p>
          </p:txBody>
        </p:sp>
      </p:grpSp>
      <p:grpSp>
        <p:nvGrpSpPr>
          <p:cNvPr id="9" name="Group 8">
            <a:extLst>
              <a:ext uri="{FF2B5EF4-FFF2-40B4-BE49-F238E27FC236}">
                <a16:creationId xmlns:a16="http://schemas.microsoft.com/office/drawing/2014/main" id="{BDB4C64E-E5AE-CE4F-B24F-1746EA7F8333}"/>
              </a:ext>
            </a:extLst>
          </p:cNvPr>
          <p:cNvGrpSpPr/>
          <p:nvPr/>
        </p:nvGrpSpPr>
        <p:grpSpPr>
          <a:xfrm>
            <a:off x="497417" y="3020630"/>
            <a:ext cx="8004325" cy="738664"/>
            <a:chOff x="5016500" y="1685743"/>
            <a:chExt cx="8694200" cy="886396"/>
          </a:xfrm>
        </p:grpSpPr>
        <p:sp>
          <p:nvSpPr>
            <p:cNvPr id="23" name="Oval 22">
              <a:extLst>
                <a:ext uri="{FF2B5EF4-FFF2-40B4-BE49-F238E27FC236}">
                  <a16:creationId xmlns:a16="http://schemas.microsoft.com/office/drawing/2014/main" id="{2F6EBE0A-A596-E246-B4A8-0F43EB18C1BC}"/>
                </a:ext>
              </a:extLst>
            </p:cNvPr>
            <p:cNvSpPr/>
            <p:nvPr/>
          </p:nvSpPr>
          <p:spPr>
            <a:xfrm>
              <a:off x="5016500" y="1888558"/>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02</a:t>
              </a:r>
            </a:p>
          </p:txBody>
        </p:sp>
        <p:sp>
          <p:nvSpPr>
            <p:cNvPr id="24" name="TextBox 23">
              <a:extLst>
                <a:ext uri="{FF2B5EF4-FFF2-40B4-BE49-F238E27FC236}">
                  <a16:creationId xmlns:a16="http://schemas.microsoft.com/office/drawing/2014/main" id="{7AE7081A-C358-C74B-8E81-C4C800D3A918}"/>
                </a:ext>
              </a:extLst>
            </p:cNvPr>
            <p:cNvSpPr txBox="1"/>
            <p:nvPr/>
          </p:nvSpPr>
          <p:spPr>
            <a:xfrm>
              <a:off x="5705474" y="1685743"/>
              <a:ext cx="8005226" cy="886396"/>
            </a:xfrm>
            <a:prstGeom prst="rect">
              <a:avLst/>
            </a:prstGeom>
            <a:noFill/>
          </p:spPr>
          <p:txBody>
            <a:bodyPr wrap="square" lIns="0" tIns="0" rIns="0" bIns="0" rtlCol="0" anchor="t">
              <a:spAutoFit/>
            </a:bodyPr>
            <a:lstStyle/>
            <a:p>
              <a:pPr defTabSz="761970">
                <a:defRPr/>
              </a:pPr>
              <a:r>
                <a:rPr lang="en-US" sz="2400" dirty="0">
                  <a:solidFill>
                    <a:srgbClr val="474746">
                      <a:lumMod val="50000"/>
                    </a:srgbClr>
                  </a:solidFill>
                </a:rPr>
                <a:t>Using AWS managed services should always be preferred.</a:t>
              </a:r>
            </a:p>
          </p:txBody>
        </p:sp>
      </p:grpSp>
      <p:grpSp>
        <p:nvGrpSpPr>
          <p:cNvPr id="10" name="Group 9">
            <a:extLst>
              <a:ext uri="{FF2B5EF4-FFF2-40B4-BE49-F238E27FC236}">
                <a16:creationId xmlns:a16="http://schemas.microsoft.com/office/drawing/2014/main" id="{23D4C890-A725-5E44-9653-AFFEEDAD544D}"/>
              </a:ext>
            </a:extLst>
          </p:cNvPr>
          <p:cNvGrpSpPr/>
          <p:nvPr/>
        </p:nvGrpSpPr>
        <p:grpSpPr>
          <a:xfrm>
            <a:off x="497417" y="4128151"/>
            <a:ext cx="8004325" cy="738664"/>
            <a:chOff x="5016500" y="2174838"/>
            <a:chExt cx="8694201" cy="886396"/>
          </a:xfrm>
        </p:grpSpPr>
        <p:sp>
          <p:nvSpPr>
            <p:cNvPr id="21" name="Oval 20">
              <a:extLst>
                <a:ext uri="{FF2B5EF4-FFF2-40B4-BE49-F238E27FC236}">
                  <a16:creationId xmlns:a16="http://schemas.microsoft.com/office/drawing/2014/main" id="{B95ED7C6-0280-4043-B799-3F31E21450BB}"/>
                </a:ext>
              </a:extLst>
            </p:cNvPr>
            <p:cNvSpPr/>
            <p:nvPr/>
          </p:nvSpPr>
          <p:spPr>
            <a:xfrm>
              <a:off x="5016500" y="2361957"/>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03</a:t>
              </a:r>
            </a:p>
          </p:txBody>
        </p:sp>
        <p:sp>
          <p:nvSpPr>
            <p:cNvPr id="22" name="TextBox 21">
              <a:extLst>
                <a:ext uri="{FF2B5EF4-FFF2-40B4-BE49-F238E27FC236}">
                  <a16:creationId xmlns:a16="http://schemas.microsoft.com/office/drawing/2014/main" id="{7F2D0C27-8C0C-8041-9BC8-A8026DBA705B}"/>
                </a:ext>
              </a:extLst>
            </p:cNvPr>
            <p:cNvSpPr txBox="1"/>
            <p:nvPr/>
          </p:nvSpPr>
          <p:spPr>
            <a:xfrm>
              <a:off x="5705473" y="2174838"/>
              <a:ext cx="8005228" cy="886396"/>
            </a:xfrm>
            <a:prstGeom prst="rect">
              <a:avLst/>
            </a:prstGeom>
            <a:noFill/>
          </p:spPr>
          <p:txBody>
            <a:bodyPr wrap="square" lIns="0" tIns="0" rIns="0" bIns="0" rtlCol="0" anchor="t">
              <a:spAutoFit/>
            </a:bodyPr>
            <a:lstStyle/>
            <a:p>
              <a:pPr defTabSz="761970">
                <a:defRPr/>
              </a:pPr>
              <a:r>
                <a:rPr lang="en-US" sz="2400" dirty="0">
                  <a:solidFill>
                    <a:srgbClr val="474746">
                      <a:lumMod val="50000"/>
                    </a:srgbClr>
                  </a:solidFill>
                </a:rPr>
                <a:t>Fault tolerant and high availability are not the same thing.</a:t>
              </a:r>
              <a:endParaRPr lang="en-US" sz="2400" dirty="0">
                <a:solidFill>
                  <a:srgbClr val="474746">
                    <a:lumMod val="50000"/>
                  </a:srgbClr>
                </a:solidFill>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0A213CFA-1A18-5240-9FB1-3EFFAE9D754C}"/>
              </a:ext>
            </a:extLst>
          </p:cNvPr>
          <p:cNvGrpSpPr/>
          <p:nvPr/>
        </p:nvGrpSpPr>
        <p:grpSpPr>
          <a:xfrm>
            <a:off x="497417" y="5258826"/>
            <a:ext cx="7609119" cy="738664"/>
            <a:chOff x="5016500" y="2302428"/>
            <a:chExt cx="8264933" cy="886396"/>
          </a:xfrm>
        </p:grpSpPr>
        <p:sp>
          <p:nvSpPr>
            <p:cNvPr id="19" name="Oval 18">
              <a:extLst>
                <a:ext uri="{FF2B5EF4-FFF2-40B4-BE49-F238E27FC236}">
                  <a16:creationId xmlns:a16="http://schemas.microsoft.com/office/drawing/2014/main" id="{0045EE24-7630-1B4A-B14B-5CBA810BF022}"/>
                </a:ext>
              </a:extLst>
            </p:cNvPr>
            <p:cNvSpPr/>
            <p:nvPr/>
          </p:nvSpPr>
          <p:spPr>
            <a:xfrm>
              <a:off x="5016500" y="2467776"/>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04</a:t>
              </a:r>
            </a:p>
          </p:txBody>
        </p:sp>
        <p:sp>
          <p:nvSpPr>
            <p:cNvPr id="20" name="TextBox 19">
              <a:extLst>
                <a:ext uri="{FF2B5EF4-FFF2-40B4-BE49-F238E27FC236}">
                  <a16:creationId xmlns:a16="http://schemas.microsoft.com/office/drawing/2014/main" id="{A4694330-D997-E148-809C-013520CE4C32}"/>
                </a:ext>
              </a:extLst>
            </p:cNvPr>
            <p:cNvSpPr txBox="1"/>
            <p:nvPr/>
          </p:nvSpPr>
          <p:spPr>
            <a:xfrm>
              <a:off x="5705474" y="2302428"/>
              <a:ext cx="7575959" cy="886396"/>
            </a:xfrm>
            <a:prstGeom prst="rect">
              <a:avLst/>
            </a:prstGeom>
            <a:noFill/>
          </p:spPr>
          <p:txBody>
            <a:bodyPr wrap="square" lIns="0" tIns="0" rIns="0" bIns="0" rtlCol="0" anchor="t">
              <a:spAutoFit/>
            </a:bodyPr>
            <a:lstStyle/>
            <a:p>
              <a:pPr defTabSz="761970">
                <a:defRPr/>
              </a:pPr>
              <a:r>
                <a:rPr lang="en-US" sz="2400" dirty="0">
                  <a:solidFill>
                    <a:srgbClr val="474746">
                      <a:lumMod val="50000"/>
                    </a:srgbClr>
                  </a:solidFill>
                </a:rPr>
                <a:t>Expect that everything will fail at some point and design accordingly.</a:t>
              </a:r>
            </a:p>
          </p:txBody>
        </p:sp>
      </p:grpSp>
      <p:cxnSp>
        <p:nvCxnSpPr>
          <p:cNvPr id="13" name="Straight Connector 12">
            <a:extLst>
              <a:ext uri="{FF2B5EF4-FFF2-40B4-BE49-F238E27FC236}">
                <a16:creationId xmlns:a16="http://schemas.microsoft.com/office/drawing/2014/main" id="{DF6AB11C-1C1D-CE4D-9C9A-7688004245B8}"/>
              </a:ext>
            </a:extLst>
          </p:cNvPr>
          <p:cNvCxnSpPr>
            <a:cxnSpLocks/>
          </p:cNvCxnSpPr>
          <p:nvPr/>
        </p:nvCxnSpPr>
        <p:spPr>
          <a:xfrm>
            <a:off x="1131722" y="2828528"/>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6E2894-986B-E84C-AB4C-5FD8F5A00C57}"/>
              </a:ext>
            </a:extLst>
          </p:cNvPr>
          <p:cNvCxnSpPr>
            <a:cxnSpLocks/>
          </p:cNvCxnSpPr>
          <p:nvPr/>
        </p:nvCxnSpPr>
        <p:spPr>
          <a:xfrm>
            <a:off x="1131722" y="3928363"/>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EC1AE4-F4A1-434E-9767-1192FCC8DC52}"/>
              </a:ext>
            </a:extLst>
          </p:cNvPr>
          <p:cNvCxnSpPr>
            <a:cxnSpLocks/>
          </p:cNvCxnSpPr>
          <p:nvPr/>
        </p:nvCxnSpPr>
        <p:spPr>
          <a:xfrm>
            <a:off x="1131722" y="5049668"/>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90378F8-05A5-174F-BD7D-507EA3FC88F8}"/>
              </a:ext>
            </a:extLst>
          </p:cNvPr>
          <p:cNvPicPr>
            <a:picLocks noChangeAspect="1"/>
          </p:cNvPicPr>
          <p:nvPr/>
        </p:nvPicPr>
        <p:blipFill rotWithShape="1">
          <a:blip r:embed="rId3"/>
          <a:srcRect r="67091"/>
          <a:stretch/>
        </p:blipFill>
        <p:spPr>
          <a:xfrm>
            <a:off x="8980714" y="2414443"/>
            <a:ext cx="2464890" cy="3027839"/>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59</a:t>
            </a:fld>
            <a:endParaRPr lang="en-US"/>
          </a:p>
        </p:txBody>
      </p:sp>
    </p:spTree>
    <p:extLst>
      <p:ext uri="{BB962C8B-B14F-4D97-AF65-F5344CB8AC3E}">
        <p14:creationId xmlns:p14="http://schemas.microsoft.com/office/powerpoint/2010/main" val="343049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A9F2-DF1E-42B3-83EA-6C87ADA985E3}"/>
              </a:ext>
            </a:extLst>
          </p:cNvPr>
          <p:cNvSpPr>
            <a:spLocks noGrp="1"/>
          </p:cNvSpPr>
          <p:nvPr>
            <p:ph type="title"/>
          </p:nvPr>
        </p:nvSpPr>
        <p:spPr/>
        <p:txBody>
          <a:bodyPr/>
          <a:lstStyle/>
          <a:p>
            <a:r>
              <a:rPr lang="en-US" dirty="0"/>
              <a:t>EBS Volume Types</a:t>
            </a:r>
          </a:p>
        </p:txBody>
      </p:sp>
      <p:graphicFrame>
        <p:nvGraphicFramePr>
          <p:cNvPr id="5" name="Table 4">
            <a:extLst>
              <a:ext uri="{FF2B5EF4-FFF2-40B4-BE49-F238E27FC236}">
                <a16:creationId xmlns:a16="http://schemas.microsoft.com/office/drawing/2014/main" id="{0370ABAC-E7FF-4E74-94C9-7BD9C8392BD8}"/>
              </a:ext>
            </a:extLst>
          </p:cNvPr>
          <p:cNvGraphicFramePr>
            <a:graphicFrameLocks noGrp="1"/>
          </p:cNvGraphicFramePr>
          <p:nvPr>
            <p:extLst>
              <p:ext uri="{D42A27DB-BD31-4B8C-83A1-F6EECF244321}">
                <p14:modId xmlns:p14="http://schemas.microsoft.com/office/powerpoint/2010/main" val="46213251"/>
              </p:ext>
            </p:extLst>
          </p:nvPr>
        </p:nvGraphicFramePr>
        <p:xfrm>
          <a:off x="394323" y="1970468"/>
          <a:ext cx="11405676" cy="3636433"/>
        </p:xfrm>
        <a:graphic>
          <a:graphicData uri="http://schemas.openxmlformats.org/drawingml/2006/table">
            <a:tbl>
              <a:tblPr firstRow="1" bandRow="1">
                <a:tableStyleId>{5C22544A-7EE6-4342-B048-85BDC9FD1C3A}</a:tableStyleId>
              </a:tblPr>
              <a:tblGrid>
                <a:gridCol w="2259013">
                  <a:extLst>
                    <a:ext uri="{9D8B030D-6E8A-4147-A177-3AD203B41FA5}">
                      <a16:colId xmlns:a16="http://schemas.microsoft.com/office/drawing/2014/main" val="3005986539"/>
                    </a:ext>
                  </a:extLst>
                </a:gridCol>
                <a:gridCol w="2259013">
                  <a:extLst>
                    <a:ext uri="{9D8B030D-6E8A-4147-A177-3AD203B41FA5}">
                      <a16:colId xmlns:a16="http://schemas.microsoft.com/office/drawing/2014/main" val="62459987"/>
                    </a:ext>
                  </a:extLst>
                </a:gridCol>
                <a:gridCol w="2259013">
                  <a:extLst>
                    <a:ext uri="{9D8B030D-6E8A-4147-A177-3AD203B41FA5}">
                      <a16:colId xmlns:a16="http://schemas.microsoft.com/office/drawing/2014/main" val="4041369776"/>
                    </a:ext>
                  </a:extLst>
                </a:gridCol>
                <a:gridCol w="2259013">
                  <a:extLst>
                    <a:ext uri="{9D8B030D-6E8A-4147-A177-3AD203B41FA5}">
                      <a16:colId xmlns:a16="http://schemas.microsoft.com/office/drawing/2014/main" val="565943697"/>
                    </a:ext>
                  </a:extLst>
                </a:gridCol>
                <a:gridCol w="2369624">
                  <a:extLst>
                    <a:ext uri="{9D8B030D-6E8A-4147-A177-3AD203B41FA5}">
                      <a16:colId xmlns:a16="http://schemas.microsoft.com/office/drawing/2014/main" val="1951275349"/>
                    </a:ext>
                  </a:extLst>
                </a:gridCol>
              </a:tblGrid>
              <a:tr h="603168">
                <a:tc>
                  <a:txBody>
                    <a:bodyPr/>
                    <a:lstStyle/>
                    <a:p>
                      <a:endParaRPr lang="en-US" sz="1700" b="0" dirty="0">
                        <a:ln>
                          <a:noFill/>
                        </a:ln>
                        <a:solidFill>
                          <a:schemeClr val="bg1"/>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t"/>
                      <a:r>
                        <a:rPr lang="en-US" sz="1500" dirty="0">
                          <a:ln>
                            <a:noFill/>
                          </a:ln>
                          <a:effectLst/>
                          <a:latin typeface="Amazon Ember" charset="0"/>
                          <a:ea typeface="Amazon Ember" charset="0"/>
                          <a:cs typeface="Amazon Ember" charset="0"/>
                        </a:rPr>
                        <a:t>General Purpose SSD (gp2)</a:t>
                      </a:r>
                    </a:p>
                  </a:txBody>
                  <a:tcPr marL="101600" marR="11087" marT="11087" marB="11087"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90000"/>
                        <a:lumOff val="10000"/>
                      </a:schemeClr>
                    </a:solidFill>
                  </a:tcPr>
                </a:tc>
                <a:tc>
                  <a:txBody>
                    <a:bodyPr/>
                    <a:lstStyle/>
                    <a:p>
                      <a:pPr algn="ctr" fontAlgn="t"/>
                      <a:r>
                        <a:rPr lang="en-US" sz="1500" dirty="0">
                          <a:ln>
                            <a:noFill/>
                          </a:ln>
                          <a:effectLst/>
                          <a:latin typeface="Amazon Ember" charset="0"/>
                          <a:ea typeface="Amazon Ember" charset="0"/>
                          <a:cs typeface="Amazon Ember" charset="0"/>
                        </a:rPr>
                        <a:t>Provisioned IOPS SSD </a:t>
                      </a:r>
                    </a:p>
                    <a:p>
                      <a:pPr algn="ctr" fontAlgn="t"/>
                      <a:r>
                        <a:rPr lang="en-US" sz="1500" dirty="0">
                          <a:ln>
                            <a:noFill/>
                          </a:ln>
                          <a:effectLst/>
                          <a:latin typeface="Amazon Ember" charset="0"/>
                          <a:ea typeface="Amazon Ember" charset="0"/>
                          <a:cs typeface="Amazon Ember" charset="0"/>
                        </a:rPr>
                        <a:t>(io1)</a:t>
                      </a:r>
                    </a:p>
                  </a:txBody>
                  <a:tcPr marL="101600" marR="11087" marT="11087" marB="1108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pPr algn="ctr" fontAlgn="t"/>
                      <a:r>
                        <a:rPr lang="en-US" sz="1500" dirty="0">
                          <a:ln>
                            <a:noFill/>
                          </a:ln>
                          <a:effectLst/>
                          <a:latin typeface="Amazon Ember" charset="0"/>
                          <a:ea typeface="Amazon Ember" charset="0"/>
                          <a:cs typeface="Amazon Ember" charset="0"/>
                        </a:rPr>
                        <a:t>Throughput Optimized HDD (st1)</a:t>
                      </a:r>
                    </a:p>
                  </a:txBody>
                  <a:tcPr marL="101600" marR="11087" marT="11087" marB="1108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75000"/>
                      </a:schemeClr>
                    </a:solidFill>
                  </a:tcPr>
                </a:tc>
                <a:tc>
                  <a:txBody>
                    <a:bodyPr/>
                    <a:lstStyle/>
                    <a:p>
                      <a:pPr algn="ctr" fontAlgn="t"/>
                      <a:r>
                        <a:rPr lang="en-US" sz="1500" dirty="0">
                          <a:ln>
                            <a:noFill/>
                          </a:ln>
                          <a:effectLst/>
                          <a:latin typeface="Amazon Ember" charset="0"/>
                          <a:ea typeface="Amazon Ember" charset="0"/>
                          <a:cs typeface="Amazon Ember" charset="0"/>
                        </a:rPr>
                        <a:t>Cold HDD </a:t>
                      </a:r>
                    </a:p>
                    <a:p>
                      <a:pPr algn="ctr" fontAlgn="t"/>
                      <a:r>
                        <a:rPr lang="en-US" sz="1500" dirty="0">
                          <a:ln>
                            <a:noFill/>
                          </a:ln>
                          <a:effectLst/>
                          <a:latin typeface="Amazon Ember" charset="0"/>
                          <a:ea typeface="Amazon Ember" charset="0"/>
                          <a:cs typeface="Amazon Ember" charset="0"/>
                        </a:rPr>
                        <a:t>(sc1)</a:t>
                      </a:r>
                    </a:p>
                  </a:txBody>
                  <a:tcPr marL="101600" marR="11087" marT="11087" marB="11087" anchor="ctr">
                    <a:lnL w="190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736250437"/>
                  </a:ext>
                </a:extLst>
              </a:tr>
              <a:tr h="1202493">
                <a:tc>
                  <a:txBody>
                    <a:bodyPr/>
                    <a:lstStyle/>
                    <a:p>
                      <a:pPr algn="ctr" fontAlgn="t"/>
                      <a:r>
                        <a:rPr lang="en-US" sz="1500" b="1" dirty="0">
                          <a:ln>
                            <a:noFill/>
                          </a:ln>
                          <a:solidFill>
                            <a:schemeClr val="bg1"/>
                          </a:solidFill>
                          <a:effectLst/>
                          <a:latin typeface="Amazon Ember" charset="0"/>
                          <a:ea typeface="Amazon Ember" charset="0"/>
                          <a:cs typeface="Amazon Ember" charset="0"/>
                        </a:rPr>
                        <a:t>Use Cases</a:t>
                      </a:r>
                      <a:endParaRPr lang="en-US" sz="1500" dirty="0">
                        <a:ln>
                          <a:noFill/>
                        </a:ln>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381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ctr" defTabSz="457200" rtl="0" eaLnBrk="1" fontAlgn="t" latinLnBrk="0" hangingPunct="1">
                        <a:lnSpc>
                          <a:spcPct val="150000"/>
                        </a:lnSpc>
                        <a:buFont typeface="Arial" panose="020B0604020202020204" pitchFamily="34" charset="0"/>
                        <a:buNone/>
                      </a:pPr>
                      <a:r>
                        <a:rPr lang="en-US" sz="1500" b="1" kern="1200" dirty="0">
                          <a:ln>
                            <a:noFill/>
                          </a:ln>
                          <a:solidFill>
                            <a:srgbClr val="444444"/>
                          </a:solidFill>
                          <a:effectLst/>
                          <a:latin typeface="Amazon Ember" charset="0"/>
                          <a:ea typeface="Amazon Ember" charset="0"/>
                          <a:cs typeface="Amazon Ember" charset="0"/>
                        </a:rPr>
                        <a:t>Boot volumes, low-latency interactive applications, dev, test</a:t>
                      </a:r>
                    </a:p>
                  </a:txBody>
                  <a:tcPr marL="152400" marR="76200" marT="38100" marB="3810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lgn="ctr" defTabSz="457200" rtl="0" eaLnBrk="1" fontAlgn="t" latinLnBrk="0" hangingPunct="1">
                        <a:lnSpc>
                          <a:spcPct val="150000"/>
                        </a:lnSpc>
                        <a:buFont typeface="Arial" panose="020B0604020202020204" pitchFamily="34" charset="0"/>
                        <a:buNone/>
                      </a:pPr>
                      <a:r>
                        <a:rPr lang="en-US" sz="1500" b="1" kern="1200" dirty="0">
                          <a:ln>
                            <a:noFill/>
                          </a:ln>
                          <a:solidFill>
                            <a:srgbClr val="444444"/>
                          </a:solidFill>
                          <a:effectLst/>
                          <a:latin typeface="Amazon Ember" charset="0"/>
                          <a:ea typeface="Amazon Ember" charset="0"/>
                          <a:cs typeface="Amazon Ember" charset="0"/>
                        </a:rPr>
                        <a:t>I/O intensive NoSQL and relational databases</a:t>
                      </a:r>
                    </a:p>
                  </a:txBody>
                  <a:tcPr marL="101600" marR="11087" marT="11087" marB="11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lgn="ctr" defTabSz="457200" rtl="0" eaLnBrk="1" fontAlgn="t" latinLnBrk="0" hangingPunct="1">
                        <a:lnSpc>
                          <a:spcPct val="150000"/>
                        </a:lnSpc>
                        <a:buFont typeface="Arial" panose="020B0604020202020204" pitchFamily="34" charset="0"/>
                        <a:buNone/>
                      </a:pPr>
                      <a:r>
                        <a:rPr lang="en-US" sz="1500" b="1" kern="1200" dirty="0">
                          <a:ln>
                            <a:noFill/>
                          </a:ln>
                          <a:solidFill>
                            <a:srgbClr val="444444"/>
                          </a:solidFill>
                          <a:effectLst/>
                          <a:latin typeface="Amazon Ember" charset="0"/>
                          <a:ea typeface="Amazon Ember" charset="0"/>
                          <a:cs typeface="Amazon Ember" charset="0"/>
                        </a:rPr>
                        <a:t>Big data, data warehouses, log processing</a:t>
                      </a:r>
                    </a:p>
                  </a:txBody>
                  <a:tcPr marL="101600" marR="11087" marT="11087" marB="1108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lgn="ctr" defTabSz="457200" rtl="0" eaLnBrk="1" fontAlgn="t" latinLnBrk="0" hangingPunct="1">
                        <a:lnSpc>
                          <a:spcPct val="150000"/>
                        </a:lnSpc>
                        <a:buFont typeface="Arial" panose="020B0604020202020204" pitchFamily="34" charset="0"/>
                        <a:buNone/>
                      </a:pPr>
                      <a:r>
                        <a:rPr lang="en-US" sz="1500" b="1" kern="1200" dirty="0">
                          <a:ln>
                            <a:noFill/>
                          </a:ln>
                          <a:solidFill>
                            <a:srgbClr val="444444"/>
                          </a:solidFill>
                          <a:effectLst/>
                          <a:latin typeface="Amazon Ember" charset="0"/>
                          <a:ea typeface="Amazon Ember" charset="0"/>
                          <a:cs typeface="Amazon Ember" charset="0"/>
                        </a:rPr>
                        <a:t>Large volumes of data that is infrequently accessed</a:t>
                      </a:r>
                    </a:p>
                  </a:txBody>
                  <a:tcPr marL="101600" marR="11087" marT="11087" marB="11087">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6983266"/>
                  </a:ext>
                </a:extLst>
              </a:tr>
              <a:tr h="426681">
                <a:tc>
                  <a:txBody>
                    <a:bodyPr/>
                    <a:lstStyle/>
                    <a:p>
                      <a:pPr algn="ctr" fontAlgn="t"/>
                      <a:r>
                        <a:rPr lang="en-US" sz="1300" b="1" dirty="0">
                          <a:ln>
                            <a:noFill/>
                          </a:ln>
                          <a:solidFill>
                            <a:schemeClr val="bg1"/>
                          </a:solidFill>
                          <a:effectLst/>
                          <a:latin typeface="Amazon Ember" charset="0"/>
                          <a:ea typeface="Amazon Ember" charset="0"/>
                          <a:cs typeface="Amazon Ember" charset="0"/>
                        </a:rPr>
                        <a:t>Volume Size</a:t>
                      </a:r>
                      <a:endParaRPr lang="en-US" sz="1300" dirty="0">
                        <a:ln>
                          <a:noFill/>
                        </a:ln>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ln>
                            <a:noFill/>
                          </a:ln>
                          <a:effectLst/>
                          <a:latin typeface="Amazon Ember" charset="0"/>
                          <a:ea typeface="Amazon Ember" charset="0"/>
                          <a:cs typeface="Amazon Ember" charset="0"/>
                        </a:rPr>
                        <a:t>1 GiB - 16 TiB</a:t>
                      </a:r>
                    </a:p>
                  </a:txBody>
                  <a:tcPr marL="101600" marR="11087" marT="11087" marB="11087"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4 GiB - 16 TiB</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500 GiB - 16 TiB</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500 GiB - 16 TiB</a:t>
                      </a:r>
                    </a:p>
                  </a:txBody>
                  <a:tcPr marL="101600" marR="11087" marT="11087" marB="11087"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442901877"/>
                  </a:ext>
                </a:extLst>
              </a:tr>
              <a:tr h="426681">
                <a:tc>
                  <a:txBody>
                    <a:bodyPr/>
                    <a:lstStyle/>
                    <a:p>
                      <a:pPr algn="ctr" fontAlgn="t"/>
                      <a:r>
                        <a:rPr lang="en-US" sz="1300" b="1" dirty="0">
                          <a:ln>
                            <a:noFill/>
                          </a:ln>
                          <a:solidFill>
                            <a:schemeClr val="bg1"/>
                          </a:solidFill>
                          <a:effectLst/>
                          <a:latin typeface="Amazon Ember" charset="0"/>
                          <a:ea typeface="Amazon Ember" charset="0"/>
                          <a:cs typeface="Amazon Ember" charset="0"/>
                        </a:rPr>
                        <a:t>Max. IOPS/Volume</a:t>
                      </a:r>
                      <a:endParaRPr lang="en-US" sz="1300" dirty="0">
                        <a:ln>
                          <a:noFill/>
                        </a:ln>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ln>
                            <a:noFill/>
                          </a:ln>
                          <a:effectLst/>
                          <a:latin typeface="Amazon Ember" charset="0"/>
                          <a:ea typeface="Amazon Ember" charset="0"/>
                          <a:cs typeface="Amazon Ember" charset="0"/>
                        </a:rPr>
                        <a:t>10,000</a:t>
                      </a:r>
                    </a:p>
                  </a:txBody>
                  <a:tcPr marL="101600" marR="11087" marT="11087" marB="11087"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32,000</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500</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250</a:t>
                      </a:r>
                    </a:p>
                  </a:txBody>
                  <a:tcPr marL="101600" marR="11087" marT="11087" marB="11087"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9532838"/>
                  </a:ext>
                </a:extLst>
              </a:tr>
              <a:tr h="462123">
                <a:tc>
                  <a:txBody>
                    <a:bodyPr/>
                    <a:lstStyle/>
                    <a:p>
                      <a:pPr algn="ctr" fontAlgn="t"/>
                      <a:r>
                        <a:rPr lang="en-US" sz="1300" b="1" dirty="0">
                          <a:ln>
                            <a:noFill/>
                          </a:ln>
                          <a:solidFill>
                            <a:schemeClr val="bg1"/>
                          </a:solidFill>
                          <a:effectLst/>
                          <a:latin typeface="Amazon Ember" charset="0"/>
                          <a:ea typeface="Amazon Ember" charset="0"/>
                          <a:cs typeface="Amazon Ember" charset="0"/>
                        </a:rPr>
                        <a:t>Max. Throughput/Volume</a:t>
                      </a:r>
                      <a:endParaRPr lang="en-US" sz="1300" dirty="0">
                        <a:ln>
                          <a:noFill/>
                        </a:ln>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ln>
                            <a:noFill/>
                          </a:ln>
                          <a:effectLst/>
                          <a:latin typeface="Amazon Ember" charset="0"/>
                          <a:ea typeface="Amazon Ember" charset="0"/>
                          <a:cs typeface="Amazon Ember" charset="0"/>
                        </a:rPr>
                        <a:t>160 MiB/s</a:t>
                      </a:r>
                    </a:p>
                  </a:txBody>
                  <a:tcPr marL="101600" marR="11087" marT="11087" marB="11087"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500 MiB/s</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500 MiB/s</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ln>
                            <a:noFill/>
                          </a:ln>
                          <a:effectLst/>
                          <a:latin typeface="Amazon Ember" charset="0"/>
                          <a:ea typeface="Amazon Ember" charset="0"/>
                          <a:cs typeface="Amazon Ember" charset="0"/>
                        </a:rPr>
                        <a:t>250 MiB/s</a:t>
                      </a:r>
                    </a:p>
                  </a:txBody>
                  <a:tcPr marL="101600" marR="11087" marT="11087" marB="11087"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323583632"/>
                  </a:ext>
                </a:extLst>
              </a:tr>
              <a:tr h="515287">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1300" b="1" dirty="0">
                          <a:ln>
                            <a:noFill/>
                          </a:ln>
                          <a:solidFill>
                            <a:schemeClr val="bg1"/>
                          </a:solidFill>
                          <a:effectLst/>
                          <a:latin typeface="Amazon Ember" charset="0"/>
                          <a:ea typeface="Amazon Ember" charset="0"/>
                          <a:cs typeface="Amazon Ember" charset="0"/>
                        </a:rPr>
                        <a:t>Dominant Performance Attribute</a:t>
                      </a:r>
                    </a:p>
                  </a:txBody>
                  <a:tcPr marL="152400" marR="76200" marT="38100" marB="38100" anchor="ctr">
                    <a:lnL w="12700" cmpd="sng">
                      <a:noFill/>
                    </a:lnL>
                    <a:lnR w="12700" cmpd="sng">
                      <a:noFill/>
                    </a:lnR>
                    <a:lnT w="19050" cap="flat" cmpd="sng" algn="ctr">
                      <a:solidFill>
                        <a:schemeClr val="bg1"/>
                      </a:solidFill>
                      <a:prstDash val="solid"/>
                      <a:round/>
                      <a:headEnd type="none" w="med" len="med"/>
                      <a:tailEnd type="none" w="med" len="med"/>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ln>
                            <a:noFill/>
                          </a:ln>
                          <a:effectLst/>
                          <a:latin typeface="Amazon Ember" charset="0"/>
                          <a:ea typeface="Amazon Ember" charset="0"/>
                          <a:cs typeface="Amazon Ember" charset="0"/>
                        </a:rPr>
                        <a:t>IOPS</a:t>
                      </a:r>
                    </a:p>
                  </a:txBody>
                  <a:tcPr marL="101600" marR="11087" marT="11087" marB="11087"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IOPS</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MiB/s</a:t>
                      </a:r>
                    </a:p>
                  </a:txBody>
                  <a:tcPr marL="101600" marR="11087" marT="11087" marB="11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ln>
                            <a:noFill/>
                          </a:ln>
                          <a:effectLst/>
                          <a:latin typeface="Amazon Ember" charset="0"/>
                          <a:ea typeface="Amazon Ember" charset="0"/>
                          <a:cs typeface="Amazon Ember" charset="0"/>
                        </a:rPr>
                        <a:t>MiB/s</a:t>
                      </a:r>
                    </a:p>
                  </a:txBody>
                  <a:tcPr marL="101600" marR="11087" marT="11087" marB="11087"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8629030"/>
                  </a:ext>
                </a:extLst>
              </a:tr>
            </a:tbl>
          </a:graphicData>
        </a:graphic>
      </p:graphicFrame>
      <p:cxnSp>
        <p:nvCxnSpPr>
          <p:cNvPr id="38" name="Straight Connector 37">
            <a:extLst>
              <a:ext uri="{FF2B5EF4-FFF2-40B4-BE49-F238E27FC236}">
                <a16:creationId xmlns:a16="http://schemas.microsoft.com/office/drawing/2014/main" id="{97D8D0E2-D576-294A-9D7C-D9F479C0C91C}"/>
              </a:ext>
            </a:extLst>
          </p:cNvPr>
          <p:cNvCxnSpPr>
            <a:cxnSpLocks/>
          </p:cNvCxnSpPr>
          <p:nvPr/>
        </p:nvCxnSpPr>
        <p:spPr>
          <a:xfrm>
            <a:off x="394323" y="5593649"/>
            <a:ext cx="11405676" cy="0"/>
          </a:xfrm>
          <a:prstGeom prst="line">
            <a:avLst/>
          </a:prstGeom>
          <a:ln w="127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6</a:t>
            </a:fld>
            <a:endParaRPr lang="en-US"/>
          </a:p>
        </p:txBody>
      </p:sp>
    </p:spTree>
    <p:extLst>
      <p:ext uri="{BB962C8B-B14F-4D97-AF65-F5344CB8AC3E}">
        <p14:creationId xmlns:p14="http://schemas.microsoft.com/office/powerpoint/2010/main" val="4249676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93C7-EE10-514F-945C-8B6125842C31}"/>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49145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Where to Fill Your Gaps</a:t>
            </a:r>
          </a:p>
        </p:txBody>
      </p:sp>
      <p:sp>
        <p:nvSpPr>
          <p:cNvPr id="12" name="Rectangle 11">
            <a:extLst>
              <a:ext uri="{FF2B5EF4-FFF2-40B4-BE49-F238E27FC236}">
                <a16:creationId xmlns:a16="http://schemas.microsoft.com/office/drawing/2014/main" id="{39DFF8DC-B33E-0B4A-9B31-D7DE180FA457}"/>
              </a:ext>
            </a:extLst>
          </p:cNvPr>
          <p:cNvSpPr/>
          <p:nvPr/>
        </p:nvSpPr>
        <p:spPr>
          <a:xfrm>
            <a:off x="3583526" y="1667137"/>
            <a:ext cx="8431267" cy="2513060"/>
          </a:xfrm>
          <a:prstGeom prst="rect">
            <a:avLst/>
          </a:prstGeom>
        </p:spPr>
        <p:txBody>
          <a:bodyPr wrap="square" lIns="0" tIns="0" rIns="0" bIns="0" anchor="ctr">
            <a:spAutoFit/>
          </a:bodyPr>
          <a:lstStyle/>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Amazon EBS FAQs</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rPr>
              <a:t>Whitepaper</a:t>
            </a:r>
            <a:r>
              <a:rPr lang="en-US" sz="2333" u="sng"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rPr>
              <a:t> – AWS Storage Services Overview</a:t>
            </a:r>
            <a:endParaRPr lang="en-US" sz="2333" u="sng"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extLst>
                  <a:ext uri="{A12FA001-AC4F-418D-AE19-62706E023703}">
                    <ahyp:hlinkClr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rPr>
              <a:t>SPL </a:t>
            </a:r>
            <a:r>
              <a:rPr lang="en-US" sz="2333" u="sng"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rPr>
              <a:t>Lab</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rPr>
              <a:t> – Introduction to Amazon Elastic Block Store</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ahyp="http://schemas.microsoft.com/office/drawing/2018/hyperlinkcolor" val="tx"/>
                    </a:ext>
                  </a:extLst>
                </a:hlinkClick>
              </a:rPr>
              <a:t>Documentation–Amazon EC2 Instance Store </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3" name="Straight Connector 12">
            <a:extLst>
              <a:ext uri="{FF2B5EF4-FFF2-40B4-BE49-F238E27FC236}">
                <a16:creationId xmlns:a16="http://schemas.microsoft.com/office/drawing/2014/main" id="{1753DABC-09E7-DF4F-8E22-E2E18022EA71}"/>
              </a:ext>
            </a:extLst>
          </p:cNvPr>
          <p:cNvCxnSpPr>
            <a:cxnSpLocks/>
          </p:cNvCxnSpPr>
          <p:nvPr/>
        </p:nvCxnSpPr>
        <p:spPr>
          <a:xfrm>
            <a:off x="3605061" y="2268771"/>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1DAADB-04F2-2045-8F9D-C59C0C33EC3F}"/>
              </a:ext>
            </a:extLst>
          </p:cNvPr>
          <p:cNvCxnSpPr>
            <a:cxnSpLocks/>
          </p:cNvCxnSpPr>
          <p:nvPr/>
        </p:nvCxnSpPr>
        <p:spPr>
          <a:xfrm>
            <a:off x="3601247" y="2965606"/>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5118A4-9744-6D42-83C5-2EA1A845810E}"/>
              </a:ext>
            </a:extLst>
          </p:cNvPr>
          <p:cNvCxnSpPr>
            <a:cxnSpLocks/>
          </p:cNvCxnSpPr>
          <p:nvPr/>
        </p:nvCxnSpPr>
        <p:spPr>
          <a:xfrm>
            <a:off x="3605061" y="3683397"/>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FA3884-AFE6-E349-B380-B5963B332D21}"/>
              </a:ext>
            </a:extLst>
          </p:cNvPr>
          <p:cNvPicPr>
            <a:picLocks noChangeAspect="1"/>
          </p:cNvPicPr>
          <p:nvPr/>
        </p:nvPicPr>
        <p:blipFill rotWithShape="1">
          <a:blip r:embed="rId8"/>
          <a:srcRect l="7006" t="10170" r="7400" b="6296"/>
          <a:stretch/>
        </p:blipFill>
        <p:spPr>
          <a:xfrm>
            <a:off x="21619" y="3713438"/>
            <a:ext cx="4975684" cy="2231090"/>
          </a:xfrm>
          <a:prstGeom prst="rect">
            <a:avLst/>
          </a:prstGeom>
        </p:spPr>
      </p:pic>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7</a:t>
            </a:fld>
            <a:endParaRPr lang="en-US"/>
          </a:p>
        </p:txBody>
      </p:sp>
    </p:spTree>
    <p:extLst>
      <p:ext uri="{BB962C8B-B14F-4D97-AF65-F5344CB8AC3E}">
        <p14:creationId xmlns:p14="http://schemas.microsoft.com/office/powerpoint/2010/main" val="73260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rPr>
              <a:t>A database is running on an Amazon EC2 instance. The database software</a:t>
            </a:r>
            <a:br>
              <a:rPr lang="en-US" sz="2333" dirty="0">
                <a:solidFill>
                  <a:srgbClr val="414042"/>
                </a:solidFill>
              </a:rPr>
            </a:br>
            <a:r>
              <a:rPr lang="en-US" sz="2333" dirty="0">
                <a:solidFill>
                  <a:srgbClr val="414042"/>
                </a:solidFill>
              </a:rPr>
              <a:t>has a backup feature that requires block storage. </a:t>
            </a:r>
          </a:p>
          <a:p>
            <a:pPr marL="0" lvl="0" indent="0">
              <a:lnSpc>
                <a:spcPct val="100000"/>
              </a:lnSpc>
              <a:buNone/>
            </a:pPr>
            <a:endParaRPr lang="en-US" sz="2333" dirty="0">
              <a:solidFill>
                <a:srgbClr val="414042"/>
              </a:solidFill>
            </a:endParaRPr>
          </a:p>
          <a:p>
            <a:pPr marL="0" lvl="0" indent="0">
              <a:lnSpc>
                <a:spcPct val="100000"/>
              </a:lnSpc>
              <a:buNone/>
            </a:pPr>
            <a:r>
              <a:rPr lang="en-US" sz="2333" dirty="0">
                <a:solidFill>
                  <a:srgbClr val="414042"/>
                </a:solidFill>
              </a:rPr>
              <a:t>What storage option would be the lowest cost option for the backup data?</a:t>
            </a:r>
          </a:p>
          <a:p>
            <a:pPr marL="0" lvl="0" indent="0">
              <a:lnSpc>
                <a:spcPct val="100000"/>
              </a:lnSpc>
              <a:buNone/>
            </a:pPr>
            <a:endParaRPr lang="en-US" sz="2333" dirty="0"/>
          </a:p>
          <a:p>
            <a:pPr marL="507967" indent="-507967">
              <a:lnSpc>
                <a:spcPct val="100000"/>
              </a:lnSpc>
              <a:buFont typeface="+mj-lt"/>
              <a:buAutoNum type="alphaUcPeriod"/>
            </a:pPr>
            <a:r>
              <a:rPr lang="en-US" sz="2333" dirty="0"/>
              <a:t>Amazon Glacier</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dirty="0"/>
              <a:t>Amazon S3</a:t>
            </a:r>
          </a:p>
          <a:p>
            <a:pPr marL="507967" indent="-507967">
              <a:lnSpc>
                <a:spcPct val="100000"/>
              </a:lnSpc>
              <a:buFont typeface="+mj-lt"/>
              <a:buAutoNum type="alphaUcPeriod"/>
            </a:pPr>
            <a:r>
              <a:rPr lang="en-US" sz="2333" dirty="0"/>
              <a:t>Amazon EBS Throughput Optimized HDD Volume (st1)</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8</a:t>
            </a:fld>
            <a:endParaRPr lang="en-US"/>
          </a:p>
        </p:txBody>
      </p:sp>
    </p:spTree>
    <p:extLst>
      <p:ext uri="{BB962C8B-B14F-4D97-AF65-F5344CB8AC3E}">
        <p14:creationId xmlns:p14="http://schemas.microsoft.com/office/powerpoint/2010/main" val="894832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lvl="0" indent="0">
              <a:lnSpc>
                <a:spcPct val="100000"/>
              </a:lnSpc>
              <a:buNone/>
            </a:pPr>
            <a:r>
              <a:rPr lang="en-US" sz="2333" dirty="0">
                <a:solidFill>
                  <a:srgbClr val="414042"/>
                </a:solidFill>
              </a:rPr>
              <a:t>A </a:t>
            </a:r>
            <a:r>
              <a:rPr lang="en-US" sz="2333" b="1" dirty="0">
                <a:solidFill>
                  <a:srgbClr val="D232AA"/>
                </a:solidFill>
              </a:rPr>
              <a:t>database</a:t>
            </a:r>
            <a:r>
              <a:rPr lang="en-US" sz="2333" dirty="0">
                <a:solidFill>
                  <a:srgbClr val="414042"/>
                </a:solidFill>
              </a:rPr>
              <a:t> is running on an </a:t>
            </a:r>
            <a:r>
              <a:rPr lang="en-US" sz="2333" b="1" dirty="0">
                <a:solidFill>
                  <a:srgbClr val="D232AA"/>
                </a:solidFill>
              </a:rPr>
              <a:t>Amazon</a:t>
            </a:r>
            <a:r>
              <a:rPr lang="en-US" sz="2333" dirty="0">
                <a:solidFill>
                  <a:srgbClr val="414042"/>
                </a:solidFill>
              </a:rPr>
              <a:t> </a:t>
            </a:r>
            <a:r>
              <a:rPr lang="en-US" sz="2333" b="1" dirty="0">
                <a:solidFill>
                  <a:srgbClr val="D232AA"/>
                </a:solidFill>
              </a:rPr>
              <a:t>EC2 instance</a:t>
            </a:r>
            <a:r>
              <a:rPr lang="en-US" sz="2333" dirty="0">
                <a:solidFill>
                  <a:srgbClr val="414042"/>
                </a:solidFill>
              </a:rPr>
              <a:t>. The database software</a:t>
            </a:r>
            <a:br>
              <a:rPr lang="en-US" sz="2333" dirty="0">
                <a:solidFill>
                  <a:srgbClr val="414042"/>
                </a:solidFill>
              </a:rPr>
            </a:br>
            <a:r>
              <a:rPr lang="en-US" sz="2333" dirty="0">
                <a:solidFill>
                  <a:srgbClr val="414042"/>
                </a:solidFill>
              </a:rPr>
              <a:t>has a backup feature that </a:t>
            </a:r>
            <a:r>
              <a:rPr lang="en-US" sz="2333" b="1" dirty="0">
                <a:solidFill>
                  <a:srgbClr val="D232AA"/>
                </a:solidFill>
              </a:rPr>
              <a:t>requires block storage</a:t>
            </a:r>
            <a:r>
              <a:rPr lang="en-US" sz="2333" dirty="0">
                <a:solidFill>
                  <a:srgbClr val="414042"/>
                </a:solidFill>
              </a:rPr>
              <a:t>. </a:t>
            </a:r>
          </a:p>
          <a:p>
            <a:pPr marL="0" lvl="0" indent="0">
              <a:lnSpc>
                <a:spcPct val="100000"/>
              </a:lnSpc>
              <a:buNone/>
            </a:pPr>
            <a:endParaRPr lang="en-US" sz="2333" dirty="0">
              <a:solidFill>
                <a:srgbClr val="414042"/>
              </a:solidFill>
            </a:endParaRPr>
          </a:p>
          <a:p>
            <a:pPr marL="0" lvl="0" indent="0">
              <a:lnSpc>
                <a:spcPct val="100000"/>
              </a:lnSpc>
              <a:buNone/>
            </a:pPr>
            <a:r>
              <a:rPr lang="en-US" sz="2333" dirty="0">
                <a:solidFill>
                  <a:srgbClr val="414042"/>
                </a:solidFill>
              </a:rPr>
              <a:t>What storage option would be the </a:t>
            </a:r>
            <a:r>
              <a:rPr lang="en-US" sz="2333" b="1" dirty="0">
                <a:solidFill>
                  <a:srgbClr val="D232AA"/>
                </a:solidFill>
              </a:rPr>
              <a:t>lowest cost option </a:t>
            </a:r>
            <a:r>
              <a:rPr lang="en-US" sz="2333" dirty="0">
                <a:solidFill>
                  <a:srgbClr val="414042"/>
                </a:solidFill>
              </a:rPr>
              <a:t>for the </a:t>
            </a:r>
            <a:r>
              <a:rPr lang="en-US" sz="2333" b="1" dirty="0">
                <a:solidFill>
                  <a:srgbClr val="D232AA"/>
                </a:solidFill>
              </a:rPr>
              <a:t>backup data</a:t>
            </a:r>
            <a:r>
              <a:rPr lang="en-US" sz="2333" dirty="0">
                <a:solidFill>
                  <a:srgbClr val="414042"/>
                </a:solidFill>
              </a:rPr>
              <a:t>?</a:t>
            </a:r>
          </a:p>
          <a:p>
            <a:pPr lvl="0">
              <a:lnSpc>
                <a:spcPct val="100000"/>
              </a:lnSpc>
            </a:pPr>
            <a:endParaRPr lang="en-US" sz="2333" dirty="0"/>
          </a:p>
          <a:p>
            <a:pPr marL="507967" indent="-507967">
              <a:lnSpc>
                <a:spcPct val="100000"/>
              </a:lnSpc>
              <a:buFont typeface="+mj-lt"/>
              <a:buAutoNum type="alphaUcPeriod"/>
            </a:pPr>
            <a:r>
              <a:rPr lang="en-US" sz="2333" dirty="0"/>
              <a:t>Amazon Glacier</a:t>
            </a:r>
          </a:p>
          <a:p>
            <a:pPr marL="507967" indent="-507967">
              <a:lnSpc>
                <a:spcPct val="100000"/>
              </a:lnSpc>
              <a:buFont typeface="+mj-lt"/>
              <a:buAutoNum type="alphaUcPeriod"/>
            </a:pPr>
            <a:r>
              <a:rPr lang="en-US" sz="2333" dirty="0"/>
              <a:t>Amazon EBS Cold HDD Volume (sc1)</a:t>
            </a:r>
          </a:p>
          <a:p>
            <a:pPr marL="507967" indent="-507967">
              <a:lnSpc>
                <a:spcPct val="100000"/>
              </a:lnSpc>
              <a:buFont typeface="+mj-lt"/>
              <a:buAutoNum type="alphaUcPeriod"/>
            </a:pPr>
            <a:r>
              <a:rPr lang="en-US" sz="2333" dirty="0"/>
              <a:t>Amazon S3</a:t>
            </a:r>
          </a:p>
          <a:p>
            <a:pPr marL="507967" indent="-507967">
              <a:lnSpc>
                <a:spcPct val="100000"/>
              </a:lnSpc>
              <a:buFont typeface="+mj-lt"/>
              <a:buAutoNum type="alphaUcPeriod"/>
            </a:pPr>
            <a:r>
              <a:rPr lang="en-US" sz="2333" dirty="0"/>
              <a:t>Amazon EBS Throughput Optimized HDD Volume (st1)</a:t>
            </a:r>
          </a:p>
        </p:txBody>
      </p:sp>
      <p:sp>
        <p:nvSpPr>
          <p:cNvPr id="2" name="Footer Placeholder 1"/>
          <p:cNvSpPr>
            <a:spLocks noGrp="1"/>
          </p:cNvSpPr>
          <p:nvPr>
            <p:ph type="ftr" sz="quarter" idx="3"/>
          </p:nvPr>
        </p:nvSpPr>
        <p:spPr/>
        <p:txBody>
          <a:bodyPr/>
          <a:lstStyle/>
          <a:p>
            <a:r>
              <a:rPr lang="en-US"/>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9</a:t>
            </a:fld>
            <a:endParaRPr lang="en-US"/>
          </a:p>
        </p:txBody>
      </p:sp>
    </p:spTree>
    <p:extLst>
      <p:ext uri="{BB962C8B-B14F-4D97-AF65-F5344CB8AC3E}">
        <p14:creationId xmlns:p14="http://schemas.microsoft.com/office/powerpoint/2010/main" val="1887789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2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5" ma:contentTypeDescription="Create a new document." ma:contentTypeScope="" ma:versionID="05fc193233ad29e821c6eefa9a2816e5">
  <xsd:schema xmlns:xsd="http://www.w3.org/2001/XMLSchema" xmlns:xs="http://www.w3.org/2001/XMLSchema" xmlns:p="http://schemas.microsoft.com/office/2006/metadata/properties" xmlns:ns2="61d7a295-102b-4ba7-8142-2982d133915a" targetNamespace="http://schemas.microsoft.com/office/2006/metadata/properties" ma:root="true" ma:fieldsID="1c20e19e109788141401e95e177d8727"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05ED23-0D4E-4EE3-812D-59807097D258}">
  <ds:schemaRefs>
    <ds:schemaRef ds:uri="http://schemas.microsoft.com/sharepoint/v3/contenttype/forms"/>
  </ds:schemaRefs>
</ds:datastoreItem>
</file>

<file path=customXml/itemProps2.xml><?xml version="1.0" encoding="utf-8"?>
<ds:datastoreItem xmlns:ds="http://schemas.openxmlformats.org/officeDocument/2006/customXml" ds:itemID="{6BB45964-49EE-4033-AEB1-324B9A205181}">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61d7a295-102b-4ba7-8142-2982d133915a"/>
    <ds:schemaRef ds:uri="http://www.w3.org/XML/1998/namespace"/>
  </ds:schemaRefs>
</ds:datastoreItem>
</file>

<file path=customXml/itemProps3.xml><?xml version="1.0" encoding="utf-8"?>
<ds:datastoreItem xmlns:ds="http://schemas.openxmlformats.org/officeDocument/2006/customXml" ds:itemID="{5479CF32-773C-4377-9C75-AF250F3345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d7a295-102b-4ba7-8142-2982d1339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2864</TotalTime>
  <Words>7355</Words>
  <Application>Microsoft Macintosh PowerPoint</Application>
  <PresentationFormat>Widescreen</PresentationFormat>
  <Paragraphs>731</Paragraphs>
  <Slides>60</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Amazon Ember</vt:lpstr>
      <vt:lpstr>Amazon Ember Heavy</vt:lpstr>
      <vt:lpstr>Amazon Ember Light</vt:lpstr>
      <vt:lpstr>Arial</vt:lpstr>
      <vt:lpstr>Calibri</vt:lpstr>
      <vt:lpstr>Calibri Light</vt:lpstr>
      <vt:lpstr>Courier New</vt:lpstr>
      <vt:lpstr>Lucida Console</vt:lpstr>
      <vt:lpstr>Wingdings</vt:lpstr>
      <vt:lpstr>Office Theme</vt:lpstr>
      <vt:lpstr>Design Resilient Architectures Domain 1</vt:lpstr>
      <vt:lpstr>Domain 1 Exam Outline</vt:lpstr>
      <vt:lpstr>Choose Reliable/Resilient Storage</vt:lpstr>
      <vt:lpstr>Amazon EC2 Instance Store</vt:lpstr>
      <vt:lpstr>Amazon Elastic Block Store (Amazon EBS)</vt:lpstr>
      <vt:lpstr>EBS Volume Types</vt:lpstr>
      <vt:lpstr>Where to Fill Your Gaps</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Determine How To Design Decoupling Mechanisms Using AWS Services</vt:lpstr>
      <vt:lpstr>Decouple from Health of Components</vt:lpstr>
      <vt:lpstr>Decouple for Scalability</vt:lpstr>
      <vt:lpstr>Choosing a Load Balancer</vt:lpstr>
      <vt:lpstr>Where to Fill Your Gaps</vt:lpstr>
      <vt:lpstr>Sample Exam Question</vt:lpstr>
      <vt:lpstr>Sample Exam Question</vt:lpstr>
      <vt:lpstr>Sample Exam Question</vt:lpstr>
      <vt:lpstr>Sample Exam Question</vt:lpstr>
      <vt:lpstr>Sample Exam Question</vt:lpstr>
      <vt:lpstr>Sample Exam Question</vt:lpstr>
      <vt:lpstr>Sample Exam Question</vt:lpstr>
      <vt:lpstr>Determine How To Design a Multi-tier Architecture Solution</vt:lpstr>
      <vt:lpstr>Amazon Elastic File System (EFS)</vt:lpstr>
      <vt:lpstr>Amazon EFS Architecture</vt:lpstr>
      <vt:lpstr>Amazon Simple Storage Service (Amazon S3)</vt:lpstr>
      <vt:lpstr>Amazon S3 Access Control</vt:lpstr>
      <vt:lpstr>Amazon Glacier</vt:lpstr>
      <vt:lpstr>Where to Fill Your Gaps</vt:lpstr>
      <vt:lpstr>Determine How To Design High Availability and/or Fault Tolerant Solutions</vt:lpstr>
      <vt:lpstr>“EVERYTHING FAILS, ALL THE TIME.”</vt:lpstr>
      <vt:lpstr>Fault Tolerance</vt:lpstr>
      <vt:lpstr>Where to Fill Your Gaps</vt:lpstr>
      <vt:lpstr>Sample Exam Question</vt:lpstr>
      <vt:lpstr>Sample Exam Question</vt:lpstr>
      <vt:lpstr>Sample Exam Question</vt:lpstr>
      <vt:lpstr>Sample Exam Question</vt:lpstr>
      <vt:lpstr>Sample Exam Question</vt:lpstr>
      <vt:lpstr>Sample Exam Question</vt:lpstr>
      <vt:lpstr>AWS CloudFormation</vt:lpstr>
      <vt:lpstr>Sample Exam Question</vt:lpstr>
      <vt:lpstr>Sample Exam Question</vt:lpstr>
      <vt:lpstr>Sample Exam Question</vt:lpstr>
      <vt:lpstr>Sample Exam Question</vt:lpstr>
      <vt:lpstr>Sample Exam Question</vt:lpstr>
      <vt:lpstr>Sample Exam Question</vt:lpstr>
      <vt:lpstr>AWS Lambda</vt:lpstr>
      <vt:lpstr>Sample Exam Question</vt:lpstr>
      <vt:lpstr>Sample Exam Question</vt:lpstr>
      <vt:lpstr>Sample Exam Question</vt:lpstr>
      <vt:lpstr>Sample Exam Question</vt:lpstr>
      <vt:lpstr>Sample Exam Question</vt:lpstr>
      <vt:lpstr>Exam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T&amp;C Paloma Template - v1.0</dc:title>
  <dc:creator>rosstane@amazon.com;jfisher@amazon.com</dc:creator>
  <cp:keywords>v1.0</cp:keywords>
  <cp:lastModifiedBy>darshan Jinendrakumar</cp:lastModifiedBy>
  <cp:revision>172</cp:revision>
  <cp:lastPrinted>2018-12-10T23:37:28Z</cp:lastPrinted>
  <dcterms:created xsi:type="dcterms:W3CDTF">2018-05-21T16:28:30Z</dcterms:created>
  <dcterms:modified xsi:type="dcterms:W3CDTF">2020-10-01T21:35:21Z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y fmtid="{D5CDD505-2E9C-101B-9397-08002B2CF9AE}" pid="4" name="ContentTypeId">
    <vt:lpwstr>0x010100D4EC3CBD49A9D74AB59EB8F208DED5D9</vt:lpwstr>
  </property>
</Properties>
</file>